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Lst>
  <p:notesMasterIdLst>
    <p:notesMasterId r:id="rId20"/>
  </p:notesMasterIdLst>
  <p:sldIdLst>
    <p:sldId id="256" r:id="rId2"/>
    <p:sldId id="273" r:id="rId3"/>
    <p:sldId id="280" r:id="rId4"/>
    <p:sldId id="271" r:id="rId5"/>
    <p:sldId id="272" r:id="rId6"/>
    <p:sldId id="259" r:id="rId7"/>
    <p:sldId id="258" r:id="rId8"/>
    <p:sldId id="269" r:id="rId9"/>
    <p:sldId id="262" r:id="rId10"/>
    <p:sldId id="266" r:id="rId11"/>
    <p:sldId id="263" r:id="rId12"/>
    <p:sldId id="274" r:id="rId13"/>
    <p:sldId id="275" r:id="rId14"/>
    <p:sldId id="276" r:id="rId15"/>
    <p:sldId id="277" r:id="rId16"/>
    <p:sldId id="278" r:id="rId17"/>
    <p:sldId id="279" r:id="rId18"/>
    <p:sldId id="2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18"/>
    <p:restoredTop sz="93878"/>
  </p:normalViewPr>
  <p:slideViewPr>
    <p:cSldViewPr snapToGrid="0">
      <p:cViewPr varScale="1">
        <p:scale>
          <a:sx n="120" d="100"/>
          <a:sy n="120" d="100"/>
        </p:scale>
        <p:origin x="520" y="184"/>
      </p:cViewPr>
      <p:guideLst/>
    </p:cSldViewPr>
  </p:slideViewPr>
  <p:notesTextViewPr>
    <p:cViewPr>
      <p:scale>
        <a:sx n="60" d="100"/>
        <a:sy n="6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7B5811-702B-BD48-981C-8E064323255E}" type="datetimeFigureOut">
              <a:rPr lang="en-US" smtClean="0"/>
              <a:t>3/2/26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AE06F-1D65-0D42-8DD9-EA9752F03793}" type="slidenum">
              <a:rPr lang="en-US" smtClean="0"/>
              <a:t>‹#›</a:t>
            </a:fld>
            <a:endParaRPr lang="en-US"/>
          </a:p>
        </p:txBody>
      </p:sp>
    </p:spTree>
    <p:extLst>
      <p:ext uri="{BB962C8B-B14F-4D97-AF65-F5344CB8AC3E}">
        <p14:creationId xmlns:p14="http://schemas.microsoft.com/office/powerpoint/2010/main" val="3840062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DAE06F-1D65-0D42-8DD9-EA9752F03793}" type="slidenum">
              <a:rPr lang="en-US" smtClean="0"/>
              <a:t>4</a:t>
            </a:fld>
            <a:endParaRPr lang="en-US"/>
          </a:p>
        </p:txBody>
      </p:sp>
    </p:spTree>
    <p:extLst>
      <p:ext uri="{BB962C8B-B14F-4D97-AF65-F5344CB8AC3E}">
        <p14:creationId xmlns:p14="http://schemas.microsoft.com/office/powerpoint/2010/main" val="419756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DAE06F-1D65-0D42-8DD9-EA9752F03793}" type="slidenum">
              <a:rPr lang="en-US" smtClean="0"/>
              <a:t>18</a:t>
            </a:fld>
            <a:endParaRPr lang="en-US"/>
          </a:p>
        </p:txBody>
      </p:sp>
    </p:spTree>
    <p:extLst>
      <p:ext uri="{BB962C8B-B14F-4D97-AF65-F5344CB8AC3E}">
        <p14:creationId xmlns:p14="http://schemas.microsoft.com/office/powerpoint/2010/main" val="3396597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DAE06F-1D65-0D42-8DD9-EA9752F03793}" type="slidenum">
              <a:rPr lang="en-US" smtClean="0"/>
              <a:t>5</a:t>
            </a:fld>
            <a:endParaRPr lang="en-US"/>
          </a:p>
        </p:txBody>
      </p:sp>
    </p:spTree>
    <p:extLst>
      <p:ext uri="{BB962C8B-B14F-4D97-AF65-F5344CB8AC3E}">
        <p14:creationId xmlns:p14="http://schemas.microsoft.com/office/powerpoint/2010/main" val="2724451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DAE06F-1D65-0D42-8DD9-EA9752F03793}" type="slidenum">
              <a:rPr lang="en-US" smtClean="0"/>
              <a:t>6</a:t>
            </a:fld>
            <a:endParaRPr lang="en-US"/>
          </a:p>
        </p:txBody>
      </p:sp>
    </p:spTree>
    <p:extLst>
      <p:ext uri="{BB962C8B-B14F-4D97-AF65-F5344CB8AC3E}">
        <p14:creationId xmlns:p14="http://schemas.microsoft.com/office/powerpoint/2010/main" val="3292651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DAE06F-1D65-0D42-8DD9-EA9752F03793}" type="slidenum">
              <a:rPr lang="en-US" smtClean="0"/>
              <a:t>7</a:t>
            </a:fld>
            <a:endParaRPr lang="en-US"/>
          </a:p>
        </p:txBody>
      </p:sp>
    </p:spTree>
    <p:extLst>
      <p:ext uri="{BB962C8B-B14F-4D97-AF65-F5344CB8AC3E}">
        <p14:creationId xmlns:p14="http://schemas.microsoft.com/office/powerpoint/2010/main" val="232345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DAE06F-1D65-0D42-8DD9-EA9752F03793}" type="slidenum">
              <a:rPr lang="en-US" smtClean="0"/>
              <a:t>8</a:t>
            </a:fld>
            <a:endParaRPr lang="en-US"/>
          </a:p>
        </p:txBody>
      </p:sp>
    </p:spTree>
    <p:extLst>
      <p:ext uri="{BB962C8B-B14F-4D97-AF65-F5344CB8AC3E}">
        <p14:creationId xmlns:p14="http://schemas.microsoft.com/office/powerpoint/2010/main" val="2979903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10DAE06F-1D65-0D42-8DD9-EA9752F03793}" type="slidenum">
              <a:rPr lang="en-US" smtClean="0"/>
              <a:t>9</a:t>
            </a:fld>
            <a:endParaRPr lang="en-US"/>
          </a:p>
        </p:txBody>
      </p:sp>
    </p:spTree>
    <p:extLst>
      <p:ext uri="{BB962C8B-B14F-4D97-AF65-F5344CB8AC3E}">
        <p14:creationId xmlns:p14="http://schemas.microsoft.com/office/powerpoint/2010/main" val="2776250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DAE06F-1D65-0D42-8DD9-EA9752F03793}" type="slidenum">
              <a:rPr lang="en-US" smtClean="0"/>
              <a:t>10</a:t>
            </a:fld>
            <a:endParaRPr lang="en-US"/>
          </a:p>
        </p:txBody>
      </p:sp>
    </p:spTree>
    <p:extLst>
      <p:ext uri="{BB962C8B-B14F-4D97-AF65-F5344CB8AC3E}">
        <p14:creationId xmlns:p14="http://schemas.microsoft.com/office/powerpoint/2010/main" val="778871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DAE06F-1D65-0D42-8DD9-EA9752F03793}" type="slidenum">
              <a:rPr lang="en-US" smtClean="0"/>
              <a:t>11</a:t>
            </a:fld>
            <a:endParaRPr lang="en-US"/>
          </a:p>
        </p:txBody>
      </p:sp>
    </p:spTree>
    <p:extLst>
      <p:ext uri="{BB962C8B-B14F-4D97-AF65-F5344CB8AC3E}">
        <p14:creationId xmlns:p14="http://schemas.microsoft.com/office/powerpoint/2010/main" val="1582163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AC665-EABC-AAF8-33FF-B3E0BCB91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22AA7-13D9-88F5-6D47-6506A3734E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E9ACD-B2D3-7858-26CB-5F165252974F}"/>
              </a:ext>
            </a:extLst>
          </p:cNvPr>
          <p:cNvSpPr>
            <a:spLocks noGrp="1"/>
          </p:cNvSpPr>
          <p:nvPr>
            <p:ph type="body" idx="1"/>
          </p:nvPr>
        </p:nvSpPr>
        <p:spPr/>
        <p:txBody>
          <a:bodyPr/>
          <a:lstStyle/>
          <a:p>
            <a:pPr marL="0" marR="0" lvl="0" indent="0">
              <a:buFont typeface="+mj-l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6633298-952E-38F6-B00C-D0BDF0B64B70}"/>
              </a:ext>
            </a:extLst>
          </p:cNvPr>
          <p:cNvSpPr>
            <a:spLocks noGrp="1"/>
          </p:cNvSpPr>
          <p:nvPr>
            <p:ph type="sldNum" sz="quarter" idx="5"/>
          </p:nvPr>
        </p:nvSpPr>
        <p:spPr/>
        <p:txBody>
          <a:bodyPr/>
          <a:lstStyle/>
          <a:p>
            <a:fld id="{10DAE06F-1D65-0D42-8DD9-EA9752F03793}" type="slidenum">
              <a:rPr lang="en-US" smtClean="0"/>
              <a:t>12</a:t>
            </a:fld>
            <a:endParaRPr lang="en-US"/>
          </a:p>
        </p:txBody>
      </p:sp>
    </p:spTree>
    <p:extLst>
      <p:ext uri="{BB962C8B-B14F-4D97-AF65-F5344CB8AC3E}">
        <p14:creationId xmlns:p14="http://schemas.microsoft.com/office/powerpoint/2010/main" val="85967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B9C5-BA65-3BAE-8EE6-E112D3DE9B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804318-51A1-7898-1410-898CF32C4E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E83EB6-DD7C-7FB7-6565-DBF702A5740B}"/>
              </a:ext>
            </a:extLst>
          </p:cNvPr>
          <p:cNvSpPr>
            <a:spLocks noGrp="1"/>
          </p:cNvSpPr>
          <p:nvPr>
            <p:ph type="dt" sz="half" idx="10"/>
          </p:nvPr>
        </p:nvSpPr>
        <p:spPr/>
        <p:txBody>
          <a:bodyPr/>
          <a:lstStyle/>
          <a:p>
            <a:fld id="{1C1F6A90-397D-C848-BD06-E84A5B88E62B}" type="datetimeFigureOut">
              <a:rPr lang="en-US" smtClean="0"/>
              <a:t>3/2/26</a:t>
            </a:fld>
            <a:endParaRPr lang="en-US"/>
          </a:p>
        </p:txBody>
      </p:sp>
      <p:sp>
        <p:nvSpPr>
          <p:cNvPr id="5" name="Footer Placeholder 4">
            <a:extLst>
              <a:ext uri="{FF2B5EF4-FFF2-40B4-BE49-F238E27FC236}">
                <a16:creationId xmlns:a16="http://schemas.microsoft.com/office/drawing/2014/main" id="{B6002360-78DD-D9D5-16C8-F7CC12F0F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67A77-BD3B-1CE9-1B0D-610CF926E5A5}"/>
              </a:ext>
            </a:extLst>
          </p:cNvPr>
          <p:cNvSpPr>
            <a:spLocks noGrp="1"/>
          </p:cNvSpPr>
          <p:nvPr>
            <p:ph type="sldNum" sz="quarter" idx="12"/>
          </p:nvPr>
        </p:nvSpPr>
        <p:spPr/>
        <p:txBody>
          <a:bodyPr/>
          <a:lstStyle/>
          <a:p>
            <a:fld id="{F9B4FDC2-2B99-F043-ADDC-9F7E67601366}" type="slidenum">
              <a:rPr lang="en-US" smtClean="0"/>
              <a:t>‹#›</a:t>
            </a:fld>
            <a:endParaRPr lang="en-US"/>
          </a:p>
        </p:txBody>
      </p:sp>
    </p:spTree>
    <p:extLst>
      <p:ext uri="{BB962C8B-B14F-4D97-AF65-F5344CB8AC3E}">
        <p14:creationId xmlns:p14="http://schemas.microsoft.com/office/powerpoint/2010/main" val="1386438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CA1F3-8848-00E8-9415-21711096BB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BC36A2-549A-A03F-B634-E6568539B0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A7CCC-A679-3072-9A67-669BEDBB51A2}"/>
              </a:ext>
            </a:extLst>
          </p:cNvPr>
          <p:cNvSpPr>
            <a:spLocks noGrp="1"/>
          </p:cNvSpPr>
          <p:nvPr>
            <p:ph type="dt" sz="half" idx="10"/>
          </p:nvPr>
        </p:nvSpPr>
        <p:spPr/>
        <p:txBody>
          <a:bodyPr/>
          <a:lstStyle/>
          <a:p>
            <a:fld id="{1C1F6A90-397D-C848-BD06-E84A5B88E62B}" type="datetimeFigureOut">
              <a:rPr lang="en-US" smtClean="0"/>
              <a:t>3/2/26</a:t>
            </a:fld>
            <a:endParaRPr lang="en-US"/>
          </a:p>
        </p:txBody>
      </p:sp>
      <p:sp>
        <p:nvSpPr>
          <p:cNvPr id="5" name="Footer Placeholder 4">
            <a:extLst>
              <a:ext uri="{FF2B5EF4-FFF2-40B4-BE49-F238E27FC236}">
                <a16:creationId xmlns:a16="http://schemas.microsoft.com/office/drawing/2014/main" id="{BC5C4524-D2F5-46D4-9453-45B11333E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DC3AD-57AE-F57D-0FAA-D5C5E1BB329E}"/>
              </a:ext>
            </a:extLst>
          </p:cNvPr>
          <p:cNvSpPr>
            <a:spLocks noGrp="1"/>
          </p:cNvSpPr>
          <p:nvPr>
            <p:ph type="sldNum" sz="quarter" idx="12"/>
          </p:nvPr>
        </p:nvSpPr>
        <p:spPr/>
        <p:txBody>
          <a:bodyPr/>
          <a:lstStyle/>
          <a:p>
            <a:fld id="{F9B4FDC2-2B99-F043-ADDC-9F7E67601366}" type="slidenum">
              <a:rPr lang="en-US" smtClean="0"/>
              <a:t>‹#›</a:t>
            </a:fld>
            <a:endParaRPr lang="en-US"/>
          </a:p>
        </p:txBody>
      </p:sp>
    </p:spTree>
    <p:extLst>
      <p:ext uri="{BB962C8B-B14F-4D97-AF65-F5344CB8AC3E}">
        <p14:creationId xmlns:p14="http://schemas.microsoft.com/office/powerpoint/2010/main" val="3477721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89F98-EF7D-0EE7-C8A2-BCA708FC82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9AACB6-9CAE-C1C5-5AE3-FCABE3EF99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026B4-7113-8593-46CB-6A1D8947DC31}"/>
              </a:ext>
            </a:extLst>
          </p:cNvPr>
          <p:cNvSpPr>
            <a:spLocks noGrp="1"/>
          </p:cNvSpPr>
          <p:nvPr>
            <p:ph type="dt" sz="half" idx="10"/>
          </p:nvPr>
        </p:nvSpPr>
        <p:spPr/>
        <p:txBody>
          <a:bodyPr/>
          <a:lstStyle/>
          <a:p>
            <a:fld id="{1C1F6A90-397D-C848-BD06-E84A5B88E62B}" type="datetimeFigureOut">
              <a:rPr lang="en-US" smtClean="0"/>
              <a:t>3/2/26</a:t>
            </a:fld>
            <a:endParaRPr lang="en-US"/>
          </a:p>
        </p:txBody>
      </p:sp>
      <p:sp>
        <p:nvSpPr>
          <p:cNvPr id="5" name="Footer Placeholder 4">
            <a:extLst>
              <a:ext uri="{FF2B5EF4-FFF2-40B4-BE49-F238E27FC236}">
                <a16:creationId xmlns:a16="http://schemas.microsoft.com/office/drawing/2014/main" id="{D85F8B43-7A38-700E-5444-62254A336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FD75CD-FCB0-0932-0128-45827654C98C}"/>
              </a:ext>
            </a:extLst>
          </p:cNvPr>
          <p:cNvSpPr>
            <a:spLocks noGrp="1"/>
          </p:cNvSpPr>
          <p:nvPr>
            <p:ph type="sldNum" sz="quarter" idx="12"/>
          </p:nvPr>
        </p:nvSpPr>
        <p:spPr/>
        <p:txBody>
          <a:bodyPr/>
          <a:lstStyle/>
          <a:p>
            <a:fld id="{F9B4FDC2-2B99-F043-ADDC-9F7E67601366}" type="slidenum">
              <a:rPr lang="en-US" smtClean="0"/>
              <a:t>‹#›</a:t>
            </a:fld>
            <a:endParaRPr lang="en-US"/>
          </a:p>
        </p:txBody>
      </p:sp>
    </p:spTree>
    <p:extLst>
      <p:ext uri="{BB962C8B-B14F-4D97-AF65-F5344CB8AC3E}">
        <p14:creationId xmlns:p14="http://schemas.microsoft.com/office/powerpoint/2010/main" val="384770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92A2-7EFA-1623-31DF-4C208D1E03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48D769-C2E6-F706-0C27-02216A0D9D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72BFC-983E-32DE-7F1D-57F85DE6CD94}"/>
              </a:ext>
            </a:extLst>
          </p:cNvPr>
          <p:cNvSpPr>
            <a:spLocks noGrp="1"/>
          </p:cNvSpPr>
          <p:nvPr>
            <p:ph type="dt" sz="half" idx="10"/>
          </p:nvPr>
        </p:nvSpPr>
        <p:spPr/>
        <p:txBody>
          <a:bodyPr/>
          <a:lstStyle/>
          <a:p>
            <a:fld id="{1C1F6A90-397D-C848-BD06-E84A5B88E62B}" type="datetimeFigureOut">
              <a:rPr lang="en-US" smtClean="0"/>
              <a:t>3/2/26</a:t>
            </a:fld>
            <a:endParaRPr lang="en-US"/>
          </a:p>
        </p:txBody>
      </p:sp>
      <p:sp>
        <p:nvSpPr>
          <p:cNvPr id="5" name="Footer Placeholder 4">
            <a:extLst>
              <a:ext uri="{FF2B5EF4-FFF2-40B4-BE49-F238E27FC236}">
                <a16:creationId xmlns:a16="http://schemas.microsoft.com/office/drawing/2014/main" id="{93FEE233-4E5D-4A52-0C99-0767B3646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533BEA-4CB9-4AF7-C68D-056F4F20F520}"/>
              </a:ext>
            </a:extLst>
          </p:cNvPr>
          <p:cNvSpPr>
            <a:spLocks noGrp="1"/>
          </p:cNvSpPr>
          <p:nvPr>
            <p:ph type="sldNum" sz="quarter" idx="12"/>
          </p:nvPr>
        </p:nvSpPr>
        <p:spPr/>
        <p:txBody>
          <a:bodyPr/>
          <a:lstStyle/>
          <a:p>
            <a:fld id="{F9B4FDC2-2B99-F043-ADDC-9F7E67601366}" type="slidenum">
              <a:rPr lang="en-US" smtClean="0"/>
              <a:t>‹#›</a:t>
            </a:fld>
            <a:endParaRPr lang="en-US"/>
          </a:p>
        </p:txBody>
      </p:sp>
    </p:spTree>
    <p:extLst>
      <p:ext uri="{BB962C8B-B14F-4D97-AF65-F5344CB8AC3E}">
        <p14:creationId xmlns:p14="http://schemas.microsoft.com/office/powerpoint/2010/main" val="1434597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A3814-3FEA-E971-6597-5731386386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C00B63-AB31-74D4-E75B-38FBB549A0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EE16FC-98F0-B326-F5D2-6052C905614A}"/>
              </a:ext>
            </a:extLst>
          </p:cNvPr>
          <p:cNvSpPr>
            <a:spLocks noGrp="1"/>
          </p:cNvSpPr>
          <p:nvPr>
            <p:ph type="dt" sz="half" idx="10"/>
          </p:nvPr>
        </p:nvSpPr>
        <p:spPr/>
        <p:txBody>
          <a:bodyPr/>
          <a:lstStyle/>
          <a:p>
            <a:fld id="{1C1F6A90-397D-C848-BD06-E84A5B88E62B}" type="datetimeFigureOut">
              <a:rPr lang="en-US" smtClean="0"/>
              <a:t>3/2/26</a:t>
            </a:fld>
            <a:endParaRPr lang="en-US"/>
          </a:p>
        </p:txBody>
      </p:sp>
      <p:sp>
        <p:nvSpPr>
          <p:cNvPr id="5" name="Footer Placeholder 4">
            <a:extLst>
              <a:ext uri="{FF2B5EF4-FFF2-40B4-BE49-F238E27FC236}">
                <a16:creationId xmlns:a16="http://schemas.microsoft.com/office/drawing/2014/main" id="{625F9773-2A99-6D25-6735-92CC4D31B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A2586-5BCE-3A50-91A9-C3B074E13B7D}"/>
              </a:ext>
            </a:extLst>
          </p:cNvPr>
          <p:cNvSpPr>
            <a:spLocks noGrp="1"/>
          </p:cNvSpPr>
          <p:nvPr>
            <p:ph type="sldNum" sz="quarter" idx="12"/>
          </p:nvPr>
        </p:nvSpPr>
        <p:spPr/>
        <p:txBody>
          <a:bodyPr/>
          <a:lstStyle/>
          <a:p>
            <a:fld id="{F9B4FDC2-2B99-F043-ADDC-9F7E67601366}" type="slidenum">
              <a:rPr lang="en-US" smtClean="0"/>
              <a:t>‹#›</a:t>
            </a:fld>
            <a:endParaRPr lang="en-US"/>
          </a:p>
        </p:txBody>
      </p:sp>
    </p:spTree>
    <p:extLst>
      <p:ext uri="{BB962C8B-B14F-4D97-AF65-F5344CB8AC3E}">
        <p14:creationId xmlns:p14="http://schemas.microsoft.com/office/powerpoint/2010/main" val="150171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AC2D-466A-413D-53DB-70EA76695F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3A65B0-B656-F180-7CDC-66B4BD2BCD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BEF133-7C20-5AD5-8F2F-8B33E32D4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1263C0-998D-8DA1-0F66-6105A9C3B46A}"/>
              </a:ext>
            </a:extLst>
          </p:cNvPr>
          <p:cNvSpPr>
            <a:spLocks noGrp="1"/>
          </p:cNvSpPr>
          <p:nvPr>
            <p:ph type="dt" sz="half" idx="10"/>
          </p:nvPr>
        </p:nvSpPr>
        <p:spPr/>
        <p:txBody>
          <a:bodyPr/>
          <a:lstStyle/>
          <a:p>
            <a:fld id="{1C1F6A90-397D-C848-BD06-E84A5B88E62B}" type="datetimeFigureOut">
              <a:rPr lang="en-US" smtClean="0"/>
              <a:t>3/2/26</a:t>
            </a:fld>
            <a:endParaRPr lang="en-US"/>
          </a:p>
        </p:txBody>
      </p:sp>
      <p:sp>
        <p:nvSpPr>
          <p:cNvPr id="6" name="Footer Placeholder 5">
            <a:extLst>
              <a:ext uri="{FF2B5EF4-FFF2-40B4-BE49-F238E27FC236}">
                <a16:creationId xmlns:a16="http://schemas.microsoft.com/office/drawing/2014/main" id="{1521D2D7-117C-AB5F-FCE6-0FD385B76D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050393-E5F0-A42D-6D57-65A04E513271}"/>
              </a:ext>
            </a:extLst>
          </p:cNvPr>
          <p:cNvSpPr>
            <a:spLocks noGrp="1"/>
          </p:cNvSpPr>
          <p:nvPr>
            <p:ph type="sldNum" sz="quarter" idx="12"/>
          </p:nvPr>
        </p:nvSpPr>
        <p:spPr/>
        <p:txBody>
          <a:bodyPr/>
          <a:lstStyle/>
          <a:p>
            <a:fld id="{F9B4FDC2-2B99-F043-ADDC-9F7E67601366}" type="slidenum">
              <a:rPr lang="en-US" smtClean="0"/>
              <a:t>‹#›</a:t>
            </a:fld>
            <a:endParaRPr lang="en-US"/>
          </a:p>
        </p:txBody>
      </p:sp>
    </p:spTree>
    <p:extLst>
      <p:ext uri="{BB962C8B-B14F-4D97-AF65-F5344CB8AC3E}">
        <p14:creationId xmlns:p14="http://schemas.microsoft.com/office/powerpoint/2010/main" val="3108045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5610A-53F7-9A37-575C-473CFA3ED1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32BB30-5964-7E50-4248-B205E17B69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727CE7-B610-F085-3F04-FD87C5857C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5AA2CC-263C-5F7C-2382-0AA7E545FF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4A21F1-51F6-872D-419A-A40E245198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6C7E05-FD95-E8E5-A30C-64CCC28A6493}"/>
              </a:ext>
            </a:extLst>
          </p:cNvPr>
          <p:cNvSpPr>
            <a:spLocks noGrp="1"/>
          </p:cNvSpPr>
          <p:nvPr>
            <p:ph type="dt" sz="half" idx="10"/>
          </p:nvPr>
        </p:nvSpPr>
        <p:spPr/>
        <p:txBody>
          <a:bodyPr/>
          <a:lstStyle/>
          <a:p>
            <a:fld id="{1C1F6A90-397D-C848-BD06-E84A5B88E62B}" type="datetimeFigureOut">
              <a:rPr lang="en-US" smtClean="0"/>
              <a:t>3/2/26</a:t>
            </a:fld>
            <a:endParaRPr lang="en-US"/>
          </a:p>
        </p:txBody>
      </p:sp>
      <p:sp>
        <p:nvSpPr>
          <p:cNvPr id="8" name="Footer Placeholder 7">
            <a:extLst>
              <a:ext uri="{FF2B5EF4-FFF2-40B4-BE49-F238E27FC236}">
                <a16:creationId xmlns:a16="http://schemas.microsoft.com/office/drawing/2014/main" id="{A3B3A2A8-131E-2B7F-827F-45424A935D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586787-B532-6644-1C62-CD8C0D961235}"/>
              </a:ext>
            </a:extLst>
          </p:cNvPr>
          <p:cNvSpPr>
            <a:spLocks noGrp="1"/>
          </p:cNvSpPr>
          <p:nvPr>
            <p:ph type="sldNum" sz="quarter" idx="12"/>
          </p:nvPr>
        </p:nvSpPr>
        <p:spPr/>
        <p:txBody>
          <a:bodyPr/>
          <a:lstStyle/>
          <a:p>
            <a:fld id="{F9B4FDC2-2B99-F043-ADDC-9F7E67601366}" type="slidenum">
              <a:rPr lang="en-US" smtClean="0"/>
              <a:t>‹#›</a:t>
            </a:fld>
            <a:endParaRPr lang="en-US"/>
          </a:p>
        </p:txBody>
      </p:sp>
    </p:spTree>
    <p:extLst>
      <p:ext uri="{BB962C8B-B14F-4D97-AF65-F5344CB8AC3E}">
        <p14:creationId xmlns:p14="http://schemas.microsoft.com/office/powerpoint/2010/main" val="3560769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3F3F1-6568-7925-5191-7CBBFD9653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6A2FFA-F303-CD8E-2D77-07381AED98DF}"/>
              </a:ext>
            </a:extLst>
          </p:cNvPr>
          <p:cNvSpPr>
            <a:spLocks noGrp="1"/>
          </p:cNvSpPr>
          <p:nvPr>
            <p:ph type="dt" sz="half" idx="10"/>
          </p:nvPr>
        </p:nvSpPr>
        <p:spPr/>
        <p:txBody>
          <a:bodyPr/>
          <a:lstStyle/>
          <a:p>
            <a:fld id="{1C1F6A90-397D-C848-BD06-E84A5B88E62B}" type="datetimeFigureOut">
              <a:rPr lang="en-US" smtClean="0"/>
              <a:t>3/2/26</a:t>
            </a:fld>
            <a:endParaRPr lang="en-US"/>
          </a:p>
        </p:txBody>
      </p:sp>
      <p:sp>
        <p:nvSpPr>
          <p:cNvPr id="4" name="Footer Placeholder 3">
            <a:extLst>
              <a:ext uri="{FF2B5EF4-FFF2-40B4-BE49-F238E27FC236}">
                <a16:creationId xmlns:a16="http://schemas.microsoft.com/office/drawing/2014/main" id="{84B8AB37-5E53-BBAC-7688-FF93573B8C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48C79C-3D9A-ACFC-93A6-D2D21F0857AE}"/>
              </a:ext>
            </a:extLst>
          </p:cNvPr>
          <p:cNvSpPr>
            <a:spLocks noGrp="1"/>
          </p:cNvSpPr>
          <p:nvPr>
            <p:ph type="sldNum" sz="quarter" idx="12"/>
          </p:nvPr>
        </p:nvSpPr>
        <p:spPr/>
        <p:txBody>
          <a:bodyPr/>
          <a:lstStyle/>
          <a:p>
            <a:fld id="{F9B4FDC2-2B99-F043-ADDC-9F7E67601366}" type="slidenum">
              <a:rPr lang="en-US" smtClean="0"/>
              <a:t>‹#›</a:t>
            </a:fld>
            <a:endParaRPr lang="en-US"/>
          </a:p>
        </p:txBody>
      </p:sp>
    </p:spTree>
    <p:extLst>
      <p:ext uri="{BB962C8B-B14F-4D97-AF65-F5344CB8AC3E}">
        <p14:creationId xmlns:p14="http://schemas.microsoft.com/office/powerpoint/2010/main" val="91192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03A130-DD25-8454-76CA-59BC35300CD1}"/>
              </a:ext>
            </a:extLst>
          </p:cNvPr>
          <p:cNvSpPr>
            <a:spLocks noGrp="1"/>
          </p:cNvSpPr>
          <p:nvPr>
            <p:ph type="dt" sz="half" idx="10"/>
          </p:nvPr>
        </p:nvSpPr>
        <p:spPr/>
        <p:txBody>
          <a:bodyPr/>
          <a:lstStyle/>
          <a:p>
            <a:fld id="{1C1F6A90-397D-C848-BD06-E84A5B88E62B}" type="datetimeFigureOut">
              <a:rPr lang="en-US" smtClean="0"/>
              <a:t>3/2/26</a:t>
            </a:fld>
            <a:endParaRPr lang="en-US"/>
          </a:p>
        </p:txBody>
      </p:sp>
      <p:sp>
        <p:nvSpPr>
          <p:cNvPr id="3" name="Footer Placeholder 2">
            <a:extLst>
              <a:ext uri="{FF2B5EF4-FFF2-40B4-BE49-F238E27FC236}">
                <a16:creationId xmlns:a16="http://schemas.microsoft.com/office/drawing/2014/main" id="{F28AAEE6-00B0-8A73-F319-5C707F10E2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19F60A-486F-D9B1-66BA-57FF2A401272}"/>
              </a:ext>
            </a:extLst>
          </p:cNvPr>
          <p:cNvSpPr>
            <a:spLocks noGrp="1"/>
          </p:cNvSpPr>
          <p:nvPr>
            <p:ph type="sldNum" sz="quarter" idx="12"/>
          </p:nvPr>
        </p:nvSpPr>
        <p:spPr/>
        <p:txBody>
          <a:bodyPr/>
          <a:lstStyle/>
          <a:p>
            <a:fld id="{F9B4FDC2-2B99-F043-ADDC-9F7E67601366}" type="slidenum">
              <a:rPr lang="en-US" smtClean="0"/>
              <a:t>‹#›</a:t>
            </a:fld>
            <a:endParaRPr lang="en-US"/>
          </a:p>
        </p:txBody>
      </p:sp>
    </p:spTree>
    <p:extLst>
      <p:ext uri="{BB962C8B-B14F-4D97-AF65-F5344CB8AC3E}">
        <p14:creationId xmlns:p14="http://schemas.microsoft.com/office/powerpoint/2010/main" val="1922378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3C0D-61F4-8BAA-3288-19F5DAF1A9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9FD9CB-479B-A8D0-BB20-4BEC441F08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2CD4E6-F6ED-4060-E2BC-1DA4DB3AA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C3072D-6E7A-E957-5EBB-044B4FEAA595}"/>
              </a:ext>
            </a:extLst>
          </p:cNvPr>
          <p:cNvSpPr>
            <a:spLocks noGrp="1"/>
          </p:cNvSpPr>
          <p:nvPr>
            <p:ph type="dt" sz="half" idx="10"/>
          </p:nvPr>
        </p:nvSpPr>
        <p:spPr/>
        <p:txBody>
          <a:bodyPr/>
          <a:lstStyle/>
          <a:p>
            <a:fld id="{1C1F6A90-397D-C848-BD06-E84A5B88E62B}" type="datetimeFigureOut">
              <a:rPr lang="en-US" smtClean="0"/>
              <a:t>3/2/26</a:t>
            </a:fld>
            <a:endParaRPr lang="en-US"/>
          </a:p>
        </p:txBody>
      </p:sp>
      <p:sp>
        <p:nvSpPr>
          <p:cNvPr id="6" name="Footer Placeholder 5">
            <a:extLst>
              <a:ext uri="{FF2B5EF4-FFF2-40B4-BE49-F238E27FC236}">
                <a16:creationId xmlns:a16="http://schemas.microsoft.com/office/drawing/2014/main" id="{3238DF6C-9FEA-64C1-74D7-3815E0AE8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922F23-750C-620E-E032-D6D2972B87FF}"/>
              </a:ext>
            </a:extLst>
          </p:cNvPr>
          <p:cNvSpPr>
            <a:spLocks noGrp="1"/>
          </p:cNvSpPr>
          <p:nvPr>
            <p:ph type="sldNum" sz="quarter" idx="12"/>
          </p:nvPr>
        </p:nvSpPr>
        <p:spPr/>
        <p:txBody>
          <a:bodyPr/>
          <a:lstStyle/>
          <a:p>
            <a:fld id="{F9B4FDC2-2B99-F043-ADDC-9F7E67601366}" type="slidenum">
              <a:rPr lang="en-US" smtClean="0"/>
              <a:t>‹#›</a:t>
            </a:fld>
            <a:endParaRPr lang="en-US"/>
          </a:p>
        </p:txBody>
      </p:sp>
    </p:spTree>
    <p:extLst>
      <p:ext uri="{BB962C8B-B14F-4D97-AF65-F5344CB8AC3E}">
        <p14:creationId xmlns:p14="http://schemas.microsoft.com/office/powerpoint/2010/main" val="2271707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09F82-0082-BFDA-CA80-C27FE36F98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757BCF-8322-A573-B099-4BF0DA9474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3F87A5-7200-7179-209C-C1F07E8857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B40489-EBD1-3E75-D3EA-2ED314CA8FB9}"/>
              </a:ext>
            </a:extLst>
          </p:cNvPr>
          <p:cNvSpPr>
            <a:spLocks noGrp="1"/>
          </p:cNvSpPr>
          <p:nvPr>
            <p:ph type="dt" sz="half" idx="10"/>
          </p:nvPr>
        </p:nvSpPr>
        <p:spPr/>
        <p:txBody>
          <a:bodyPr/>
          <a:lstStyle/>
          <a:p>
            <a:fld id="{1C1F6A90-397D-C848-BD06-E84A5B88E62B}" type="datetimeFigureOut">
              <a:rPr lang="en-US" smtClean="0"/>
              <a:t>3/2/26</a:t>
            </a:fld>
            <a:endParaRPr lang="en-US"/>
          </a:p>
        </p:txBody>
      </p:sp>
      <p:sp>
        <p:nvSpPr>
          <p:cNvPr id="6" name="Footer Placeholder 5">
            <a:extLst>
              <a:ext uri="{FF2B5EF4-FFF2-40B4-BE49-F238E27FC236}">
                <a16:creationId xmlns:a16="http://schemas.microsoft.com/office/drawing/2014/main" id="{E93D34B2-2A3B-30D5-C52C-BD8FCB73A5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1E609-2205-1C1E-9676-8DA896B2ECEC}"/>
              </a:ext>
            </a:extLst>
          </p:cNvPr>
          <p:cNvSpPr>
            <a:spLocks noGrp="1"/>
          </p:cNvSpPr>
          <p:nvPr>
            <p:ph type="sldNum" sz="quarter" idx="12"/>
          </p:nvPr>
        </p:nvSpPr>
        <p:spPr/>
        <p:txBody>
          <a:bodyPr/>
          <a:lstStyle/>
          <a:p>
            <a:fld id="{F9B4FDC2-2B99-F043-ADDC-9F7E67601366}" type="slidenum">
              <a:rPr lang="en-US" smtClean="0"/>
              <a:t>‹#›</a:t>
            </a:fld>
            <a:endParaRPr lang="en-US"/>
          </a:p>
        </p:txBody>
      </p:sp>
    </p:spTree>
    <p:extLst>
      <p:ext uri="{BB962C8B-B14F-4D97-AF65-F5344CB8AC3E}">
        <p14:creationId xmlns:p14="http://schemas.microsoft.com/office/powerpoint/2010/main" val="3617739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A17CC3-D137-1E46-7010-80EB43F88E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1DEB83-7BC9-B29E-F62C-436A84F214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660DEA-03DC-7CD7-9B97-04E08691E7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1F6A90-397D-C848-BD06-E84A5B88E62B}" type="datetimeFigureOut">
              <a:rPr lang="en-US" smtClean="0"/>
              <a:t>3/2/26</a:t>
            </a:fld>
            <a:endParaRPr lang="en-US"/>
          </a:p>
        </p:txBody>
      </p:sp>
      <p:sp>
        <p:nvSpPr>
          <p:cNvPr id="5" name="Footer Placeholder 4">
            <a:extLst>
              <a:ext uri="{FF2B5EF4-FFF2-40B4-BE49-F238E27FC236}">
                <a16:creationId xmlns:a16="http://schemas.microsoft.com/office/drawing/2014/main" id="{410DB4C9-5063-B63D-FAFC-D7560FCA88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80282AC-1998-67EA-E850-B5191F5A94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B4FDC2-2B99-F043-ADDC-9F7E67601366}" type="slidenum">
              <a:rPr lang="en-US" smtClean="0"/>
              <a:t>‹#›</a:t>
            </a:fld>
            <a:endParaRPr lang="en-US"/>
          </a:p>
        </p:txBody>
      </p:sp>
    </p:spTree>
    <p:extLst>
      <p:ext uri="{BB962C8B-B14F-4D97-AF65-F5344CB8AC3E}">
        <p14:creationId xmlns:p14="http://schemas.microsoft.com/office/powerpoint/2010/main" val="316610327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green gradient with a few squares&#10;&#10;AI-generated content may be incorrect.">
            <a:extLst>
              <a:ext uri="{FF2B5EF4-FFF2-40B4-BE49-F238E27FC236}">
                <a16:creationId xmlns:a16="http://schemas.microsoft.com/office/drawing/2014/main" id="{9BB47F56-C899-A502-5304-25AF13E972EF}"/>
              </a:ext>
            </a:extLst>
          </p:cNvPr>
          <p:cNvPicPr>
            <a:picLocks noChangeAspect="1"/>
          </p:cNvPicPr>
          <p:nvPr/>
        </p:nvPicPr>
        <p:blipFill>
          <a:blip r:embed="rId2"/>
          <a:srcRect t="14165"/>
          <a:stretch>
            <a:fillRect/>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2" name="Title 1">
            <a:extLst>
              <a:ext uri="{FF2B5EF4-FFF2-40B4-BE49-F238E27FC236}">
                <a16:creationId xmlns:a16="http://schemas.microsoft.com/office/drawing/2014/main" id="{1588F53B-04DF-DF9D-18BD-885A750A1C0E}"/>
              </a:ext>
            </a:extLst>
          </p:cNvPr>
          <p:cNvSpPr>
            <a:spLocks noGrp="1"/>
          </p:cNvSpPr>
          <p:nvPr>
            <p:ph type="ctrTitle"/>
          </p:nvPr>
        </p:nvSpPr>
        <p:spPr>
          <a:xfrm>
            <a:off x="1255060" y="5279511"/>
            <a:ext cx="9681882" cy="739880"/>
          </a:xfrm>
        </p:spPr>
        <p:txBody>
          <a:bodyPr anchor="b">
            <a:normAutofit fontScale="90000"/>
          </a:bodyPr>
          <a:lstStyle/>
          <a:p>
            <a:r>
              <a:rPr lang="en-US" sz="3600" b="1" dirty="0">
                <a:solidFill>
                  <a:schemeClr val="tx2">
                    <a:lumMod val="90000"/>
                    <a:lumOff val="10000"/>
                  </a:schemeClr>
                </a:solidFill>
                <a:latin typeface="Avenir Heavy" panose="02000503020000020003" pitchFamily="2" charset="0"/>
              </a:rPr>
              <a:t>Townhall:</a:t>
            </a:r>
            <a:br>
              <a:rPr lang="en-US" sz="3600" b="1" dirty="0">
                <a:solidFill>
                  <a:schemeClr val="tx2">
                    <a:lumMod val="90000"/>
                    <a:lumOff val="10000"/>
                  </a:schemeClr>
                </a:solidFill>
                <a:latin typeface="Avenir Heavy" panose="02000503020000020003" pitchFamily="2" charset="0"/>
              </a:rPr>
            </a:br>
            <a:r>
              <a:rPr lang="en-US" sz="3600" b="1" dirty="0">
                <a:solidFill>
                  <a:schemeClr val="tx2">
                    <a:lumMod val="90000"/>
                    <a:lumOff val="10000"/>
                  </a:schemeClr>
                </a:solidFill>
                <a:latin typeface="Avenir Heavy" panose="02000503020000020003" pitchFamily="2" charset="0"/>
              </a:rPr>
              <a:t>Environmental Impacts of AI</a:t>
            </a:r>
          </a:p>
        </p:txBody>
      </p:sp>
      <p:sp>
        <p:nvSpPr>
          <p:cNvPr id="3" name="Subtitle 2">
            <a:extLst>
              <a:ext uri="{FF2B5EF4-FFF2-40B4-BE49-F238E27FC236}">
                <a16:creationId xmlns:a16="http://schemas.microsoft.com/office/drawing/2014/main" id="{70076A48-B190-5BEC-EAB9-315FA03568BC}"/>
              </a:ext>
            </a:extLst>
          </p:cNvPr>
          <p:cNvSpPr>
            <a:spLocks noGrp="1"/>
          </p:cNvSpPr>
          <p:nvPr>
            <p:ph type="subTitle" idx="1"/>
          </p:nvPr>
        </p:nvSpPr>
        <p:spPr>
          <a:xfrm>
            <a:off x="2426447" y="6019391"/>
            <a:ext cx="7315199" cy="365125"/>
          </a:xfrm>
        </p:spPr>
        <p:txBody>
          <a:bodyPr anchor="t">
            <a:normAutofit/>
          </a:bodyPr>
          <a:lstStyle/>
          <a:p>
            <a:r>
              <a:rPr lang="en-US" sz="1600" dirty="0">
                <a:solidFill>
                  <a:schemeClr val="tx2">
                    <a:lumMod val="90000"/>
                    <a:lumOff val="10000"/>
                  </a:schemeClr>
                </a:solidFill>
              </a:rPr>
              <a:t>Critical AI Literacies Collective (CALC)</a:t>
            </a:r>
          </a:p>
        </p:txBody>
      </p:sp>
    </p:spTree>
    <p:extLst>
      <p:ext uri="{BB962C8B-B14F-4D97-AF65-F5344CB8AC3E}">
        <p14:creationId xmlns:p14="http://schemas.microsoft.com/office/powerpoint/2010/main" val="211311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s: Two measures of the intensity of resource-use by data centers look at factors associated with the electricity needed to power them.  Water consumption intensity measures the quantity of water needed to cool the power stations sending electricity to the grid (thus it does not include water used to cool the servers themselves). Greenhouse gas emissions intensity reflects the type of power plant supplying the data center; fossil-fuel powered plants generate more planet-warming emissions in the process of creating electricity.">
            <a:extLst>
              <a:ext uri="{FF2B5EF4-FFF2-40B4-BE49-F238E27FC236}">
                <a16:creationId xmlns:a16="http://schemas.microsoft.com/office/drawing/2014/main" id="{6E8070E6-B1EB-3BEA-89FE-742EBF6CD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813" y="0"/>
            <a:ext cx="101107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447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text&#10;&#10;AI-generated content may be incorrect.">
            <a:extLst>
              <a:ext uri="{FF2B5EF4-FFF2-40B4-BE49-F238E27FC236}">
                <a16:creationId xmlns:a16="http://schemas.microsoft.com/office/drawing/2014/main" id="{419AEF5A-C55A-9D3D-B487-4B88C6B4E76A}"/>
              </a:ext>
            </a:extLst>
          </p:cNvPr>
          <p:cNvPicPr>
            <a:picLocks noChangeAspect="1"/>
          </p:cNvPicPr>
          <p:nvPr/>
        </p:nvPicPr>
        <p:blipFill>
          <a:blip r:embed="rId3"/>
          <a:stretch>
            <a:fillRect/>
          </a:stretch>
        </p:blipFill>
        <p:spPr>
          <a:xfrm>
            <a:off x="318926" y="2230676"/>
            <a:ext cx="5777073" cy="1198324"/>
          </a:xfrm>
          <a:prstGeom prst="rect">
            <a:avLst/>
          </a:prstGeom>
        </p:spPr>
      </p:pic>
      <p:pic>
        <p:nvPicPr>
          <p:cNvPr id="6" name="Picture 5" descr="A map of a solar project&#10;&#10;AI-generated content may be incorrect.">
            <a:extLst>
              <a:ext uri="{FF2B5EF4-FFF2-40B4-BE49-F238E27FC236}">
                <a16:creationId xmlns:a16="http://schemas.microsoft.com/office/drawing/2014/main" id="{B0881179-B3DC-BB6D-C5E5-DAABC22E2C73}"/>
              </a:ext>
            </a:extLst>
          </p:cNvPr>
          <p:cNvPicPr>
            <a:picLocks noChangeAspect="1"/>
          </p:cNvPicPr>
          <p:nvPr/>
        </p:nvPicPr>
        <p:blipFill>
          <a:blip r:embed="rId4"/>
          <a:stretch>
            <a:fillRect/>
          </a:stretch>
        </p:blipFill>
        <p:spPr>
          <a:xfrm>
            <a:off x="6494035" y="475488"/>
            <a:ext cx="5525390" cy="5907024"/>
          </a:xfrm>
          <a:prstGeom prst="rect">
            <a:avLst/>
          </a:prstGeom>
        </p:spPr>
      </p:pic>
      <p:sp>
        <p:nvSpPr>
          <p:cNvPr id="8" name="Content Placeholder 7">
            <a:extLst>
              <a:ext uri="{FF2B5EF4-FFF2-40B4-BE49-F238E27FC236}">
                <a16:creationId xmlns:a16="http://schemas.microsoft.com/office/drawing/2014/main" id="{6B497EEC-7A08-6670-5D2B-3374D5B70989}"/>
              </a:ext>
            </a:extLst>
          </p:cNvPr>
          <p:cNvSpPr>
            <a:spLocks noGrp="1"/>
          </p:cNvSpPr>
          <p:nvPr>
            <p:ph idx="1"/>
          </p:nvPr>
        </p:nvSpPr>
        <p:spPr>
          <a:xfrm>
            <a:off x="318926" y="419100"/>
            <a:ext cx="5777073" cy="1584500"/>
          </a:xfrm>
        </p:spPr>
        <p:txBody>
          <a:bodyPr/>
          <a:lstStyle/>
          <a:p>
            <a:pPr marL="0" indent="0">
              <a:buNone/>
            </a:pPr>
            <a:r>
              <a:rPr lang="en-US" dirty="0">
                <a:solidFill>
                  <a:schemeClr val="tx2">
                    <a:lumMod val="90000"/>
                    <a:lumOff val="10000"/>
                  </a:schemeClr>
                </a:solidFill>
                <a:latin typeface="Avenir Heavy" panose="02000503020000020003" pitchFamily="2" charset="0"/>
              </a:rPr>
              <a:t>Data center energy consumption has direct impacts on WA residents</a:t>
            </a:r>
          </a:p>
        </p:txBody>
      </p:sp>
      <p:pic>
        <p:nvPicPr>
          <p:cNvPr id="10" name="Picture 9" descr="A close up of text&#10;&#10;AI-generated content may be incorrect.">
            <a:extLst>
              <a:ext uri="{FF2B5EF4-FFF2-40B4-BE49-F238E27FC236}">
                <a16:creationId xmlns:a16="http://schemas.microsoft.com/office/drawing/2014/main" id="{0D6526D7-5031-2E17-2E5B-79F62AE10E2C}"/>
              </a:ext>
            </a:extLst>
          </p:cNvPr>
          <p:cNvPicPr>
            <a:picLocks noChangeAspect="1"/>
          </p:cNvPicPr>
          <p:nvPr/>
        </p:nvPicPr>
        <p:blipFill>
          <a:blip r:embed="rId5"/>
          <a:stretch>
            <a:fillRect/>
          </a:stretch>
        </p:blipFill>
        <p:spPr>
          <a:xfrm>
            <a:off x="278381" y="4794504"/>
            <a:ext cx="6136546" cy="1413812"/>
          </a:xfrm>
          <a:prstGeom prst="rect">
            <a:avLst/>
          </a:prstGeom>
        </p:spPr>
      </p:pic>
      <p:pic>
        <p:nvPicPr>
          <p:cNvPr id="12" name="Picture 11" descr="A black text on a white background&#10;&#10;AI-generated content may be incorrect.">
            <a:extLst>
              <a:ext uri="{FF2B5EF4-FFF2-40B4-BE49-F238E27FC236}">
                <a16:creationId xmlns:a16="http://schemas.microsoft.com/office/drawing/2014/main" id="{AB5D3507-098C-68EF-798C-A124E5B29EE9}"/>
              </a:ext>
            </a:extLst>
          </p:cNvPr>
          <p:cNvPicPr>
            <a:picLocks noChangeAspect="1"/>
          </p:cNvPicPr>
          <p:nvPr/>
        </p:nvPicPr>
        <p:blipFill>
          <a:blip r:embed="rId6"/>
          <a:stretch>
            <a:fillRect/>
          </a:stretch>
        </p:blipFill>
        <p:spPr>
          <a:xfrm>
            <a:off x="278380" y="3656076"/>
            <a:ext cx="6175109" cy="818388"/>
          </a:xfrm>
          <a:prstGeom prst="rect">
            <a:avLst/>
          </a:prstGeom>
        </p:spPr>
      </p:pic>
    </p:spTree>
    <p:extLst>
      <p:ext uri="{BB962C8B-B14F-4D97-AF65-F5344CB8AC3E}">
        <p14:creationId xmlns:p14="http://schemas.microsoft.com/office/powerpoint/2010/main" val="381873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78168-7565-49FF-DC47-6399EADD12EC}"/>
            </a:ext>
          </a:extLst>
        </p:cNvPr>
        <p:cNvGrpSpPr/>
        <p:nvPr/>
      </p:nvGrpSpPr>
      <p:grpSpPr>
        <a:xfrm>
          <a:off x="0" y="0"/>
          <a:ext cx="0" cy="0"/>
          <a:chOff x="0" y="0"/>
          <a:chExt cx="0" cy="0"/>
        </a:xfrm>
      </p:grpSpPr>
      <p:pic>
        <p:nvPicPr>
          <p:cNvPr id="3" name="Picture 2" descr="A screenshot of a graph&#10;&#10;AI-generated content may be incorrect.">
            <a:extLst>
              <a:ext uri="{FF2B5EF4-FFF2-40B4-BE49-F238E27FC236}">
                <a16:creationId xmlns:a16="http://schemas.microsoft.com/office/drawing/2014/main" id="{2521F0A7-4ECF-848E-656A-55BB91A21DBC}"/>
              </a:ext>
            </a:extLst>
          </p:cNvPr>
          <p:cNvPicPr>
            <a:picLocks noChangeAspect="1"/>
          </p:cNvPicPr>
          <p:nvPr/>
        </p:nvPicPr>
        <p:blipFill>
          <a:blip r:embed="rId3"/>
          <a:stretch>
            <a:fillRect/>
          </a:stretch>
        </p:blipFill>
        <p:spPr>
          <a:xfrm>
            <a:off x="797263" y="0"/>
            <a:ext cx="10597473" cy="6858000"/>
          </a:xfrm>
          <a:prstGeom prst="rect">
            <a:avLst/>
          </a:prstGeom>
        </p:spPr>
      </p:pic>
    </p:spTree>
    <p:extLst>
      <p:ext uri="{BB962C8B-B14F-4D97-AF65-F5344CB8AC3E}">
        <p14:creationId xmlns:p14="http://schemas.microsoft.com/office/powerpoint/2010/main" val="2004849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4FBBB-1195-6254-D0FB-4E704465D5E2}"/>
            </a:ext>
          </a:extLst>
        </p:cNvPr>
        <p:cNvGrpSpPr/>
        <p:nvPr/>
      </p:nvGrpSpPr>
      <p:grpSpPr>
        <a:xfrm>
          <a:off x="0" y="0"/>
          <a:ext cx="0" cy="0"/>
          <a:chOff x="0" y="0"/>
          <a:chExt cx="0" cy="0"/>
        </a:xfrm>
      </p:grpSpPr>
      <p:pic>
        <p:nvPicPr>
          <p:cNvPr id="3" name="Picture 2" descr="A map with purple dots&#10;&#10;AI-generated content may be incorrect.">
            <a:extLst>
              <a:ext uri="{FF2B5EF4-FFF2-40B4-BE49-F238E27FC236}">
                <a16:creationId xmlns:a16="http://schemas.microsoft.com/office/drawing/2014/main" id="{930A7ADD-E5BA-6087-FF59-1B6F3B545971}"/>
              </a:ext>
            </a:extLst>
          </p:cNvPr>
          <p:cNvPicPr>
            <a:picLocks noChangeAspect="1"/>
          </p:cNvPicPr>
          <p:nvPr/>
        </p:nvPicPr>
        <p:blipFill>
          <a:blip r:embed="rId2"/>
          <a:stretch>
            <a:fillRect/>
          </a:stretch>
        </p:blipFill>
        <p:spPr>
          <a:xfrm>
            <a:off x="6644109" y="213864"/>
            <a:ext cx="5340074" cy="3332899"/>
          </a:xfrm>
          <a:prstGeom prst="rect">
            <a:avLst/>
          </a:prstGeom>
        </p:spPr>
      </p:pic>
      <p:sp>
        <p:nvSpPr>
          <p:cNvPr id="4" name="TextBox 3">
            <a:extLst>
              <a:ext uri="{FF2B5EF4-FFF2-40B4-BE49-F238E27FC236}">
                <a16:creationId xmlns:a16="http://schemas.microsoft.com/office/drawing/2014/main" id="{63DC2191-752D-5BA8-409D-3B72B6993541}"/>
              </a:ext>
            </a:extLst>
          </p:cNvPr>
          <p:cNvSpPr txBox="1"/>
          <p:nvPr/>
        </p:nvSpPr>
        <p:spPr>
          <a:xfrm>
            <a:off x="6644109" y="3546763"/>
            <a:ext cx="4973782" cy="369332"/>
          </a:xfrm>
          <a:prstGeom prst="rect">
            <a:avLst/>
          </a:prstGeom>
          <a:noFill/>
        </p:spPr>
        <p:txBody>
          <a:bodyPr wrap="square" rtlCol="0">
            <a:spAutoFit/>
          </a:bodyPr>
          <a:lstStyle/>
          <a:p>
            <a:r>
              <a:rPr lang="en-US" dirty="0">
                <a:latin typeface="Avenir Book" panose="02000503020000020003" pitchFamily="2" charset="0"/>
              </a:rPr>
              <a:t>Data centers in WA State (</a:t>
            </a:r>
            <a:r>
              <a:rPr lang="en-US" dirty="0" err="1">
                <a:latin typeface="Avenir Book" panose="02000503020000020003" pitchFamily="2" charset="0"/>
              </a:rPr>
              <a:t>datacenters.com</a:t>
            </a:r>
            <a:r>
              <a:rPr lang="en-US" dirty="0">
                <a:latin typeface="Avenir Book" panose="02000503020000020003" pitchFamily="2" charset="0"/>
              </a:rPr>
              <a:t>)</a:t>
            </a:r>
          </a:p>
        </p:txBody>
      </p:sp>
      <p:sp>
        <p:nvSpPr>
          <p:cNvPr id="5" name="Title 5">
            <a:extLst>
              <a:ext uri="{FF2B5EF4-FFF2-40B4-BE49-F238E27FC236}">
                <a16:creationId xmlns:a16="http://schemas.microsoft.com/office/drawing/2014/main" id="{BCD5519F-37CE-CAFB-C494-166036A3BBD9}"/>
              </a:ext>
            </a:extLst>
          </p:cNvPr>
          <p:cNvSpPr txBox="1">
            <a:spLocks/>
          </p:cNvSpPr>
          <p:nvPr/>
        </p:nvSpPr>
        <p:spPr>
          <a:xfrm>
            <a:off x="290092" y="449079"/>
            <a:ext cx="6162663" cy="11170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Avenir Heavy" panose="02000503020000020003" pitchFamily="2" charset="0"/>
              </a:rPr>
              <a:t>Data Centers in WA State</a:t>
            </a:r>
          </a:p>
        </p:txBody>
      </p:sp>
      <p:sp>
        <p:nvSpPr>
          <p:cNvPr id="7" name="TextBox 6">
            <a:extLst>
              <a:ext uri="{FF2B5EF4-FFF2-40B4-BE49-F238E27FC236}">
                <a16:creationId xmlns:a16="http://schemas.microsoft.com/office/drawing/2014/main" id="{5735A51E-887E-4B0F-E89F-8AC9AE01074B}"/>
              </a:ext>
            </a:extLst>
          </p:cNvPr>
          <p:cNvSpPr txBox="1"/>
          <p:nvPr/>
        </p:nvSpPr>
        <p:spPr>
          <a:xfrm>
            <a:off x="349828" y="1566117"/>
            <a:ext cx="5746172"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venir Book" panose="02000503020000020003" pitchFamily="2" charset="0"/>
              </a:rPr>
              <a:t>WA is home to ~125 data centers and related facilities</a:t>
            </a:r>
          </a:p>
          <a:p>
            <a:endParaRPr lang="en-US" sz="2400" dirty="0">
              <a:latin typeface="Avenir Book" panose="02000503020000020003" pitchFamily="2" charset="0"/>
            </a:endParaRPr>
          </a:p>
          <a:p>
            <a:pPr marL="285750" indent="-285750">
              <a:buFont typeface="Arial" panose="020B0604020202020204" pitchFamily="34" charset="0"/>
              <a:buChar char="•"/>
            </a:pPr>
            <a:r>
              <a:rPr lang="en-US" sz="2400" dirty="0">
                <a:latin typeface="Avenir Book" panose="02000503020000020003" pitchFamily="2" charset="0"/>
              </a:rPr>
              <a:t>Microsoft is the biggest data center owner in WA (30 sites)</a:t>
            </a:r>
          </a:p>
          <a:p>
            <a:endParaRPr lang="en-US" sz="2400" dirty="0">
              <a:latin typeface="Avenir Book" panose="02000503020000020003" pitchFamily="2" charset="0"/>
            </a:endParaRPr>
          </a:p>
          <a:p>
            <a:pPr marL="285750" indent="-285750">
              <a:buFont typeface="Arial" panose="020B0604020202020204" pitchFamily="34" charset="0"/>
              <a:buChar char="•"/>
            </a:pPr>
            <a:r>
              <a:rPr lang="en-US" sz="2400" dirty="0">
                <a:latin typeface="Avenir Book" panose="02000503020000020003" pitchFamily="2" charset="0"/>
              </a:rPr>
              <a:t>If these facilities were to run at capacity for a year, they would consume the slightly more power than all the utility customers of Seattle City Light</a:t>
            </a:r>
          </a:p>
        </p:txBody>
      </p:sp>
      <p:pic>
        <p:nvPicPr>
          <p:cNvPr id="8" name="Picture 7" descr="SDC™ Quincy | Sabey Data Centers">
            <a:extLst>
              <a:ext uri="{FF2B5EF4-FFF2-40B4-BE49-F238E27FC236}">
                <a16:creationId xmlns:a16="http://schemas.microsoft.com/office/drawing/2014/main" id="{7C4E455A-E52C-800C-F7FD-D95226E0DA90}"/>
              </a:ext>
            </a:extLst>
          </p:cNvPr>
          <p:cNvPicPr>
            <a:picLocks noChangeAspect="1"/>
          </p:cNvPicPr>
          <p:nvPr/>
        </p:nvPicPr>
        <p:blipFill>
          <a:blip r:embed="rId3"/>
          <a:stretch>
            <a:fillRect/>
          </a:stretch>
        </p:blipFill>
        <p:spPr>
          <a:xfrm>
            <a:off x="6722918" y="4125190"/>
            <a:ext cx="5240484" cy="2620242"/>
          </a:xfrm>
          <a:prstGeom prst="rect">
            <a:avLst/>
          </a:prstGeom>
        </p:spPr>
      </p:pic>
    </p:spTree>
    <p:extLst>
      <p:ext uri="{BB962C8B-B14F-4D97-AF65-F5344CB8AC3E}">
        <p14:creationId xmlns:p14="http://schemas.microsoft.com/office/powerpoint/2010/main" val="103749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E257F32E-7539-8153-A9E8-517D39307487}"/>
              </a:ext>
            </a:extLst>
          </p:cNvPr>
          <p:cNvSpPr txBox="1">
            <a:spLocks/>
          </p:cNvSpPr>
          <p:nvPr/>
        </p:nvSpPr>
        <p:spPr>
          <a:xfrm>
            <a:off x="290092" y="449079"/>
            <a:ext cx="10963263" cy="11170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Avenir Heavy" panose="02000503020000020003" pitchFamily="2" charset="0"/>
              </a:rPr>
              <a:t>How does this connect to the WWU Community?</a:t>
            </a:r>
          </a:p>
        </p:txBody>
      </p:sp>
      <p:pic>
        <p:nvPicPr>
          <p:cNvPr id="5" name="Picture 4" descr="Sustainability Action Plan | Sustainability Engagement Institute | Western  Washington University">
            <a:extLst>
              <a:ext uri="{FF2B5EF4-FFF2-40B4-BE49-F238E27FC236}">
                <a16:creationId xmlns:a16="http://schemas.microsoft.com/office/drawing/2014/main" id="{E1022CA4-845F-AA40-888A-247A9D7AEFCA}"/>
              </a:ext>
            </a:extLst>
          </p:cNvPr>
          <p:cNvPicPr>
            <a:picLocks noChangeAspect="1"/>
          </p:cNvPicPr>
          <p:nvPr/>
        </p:nvPicPr>
        <p:blipFill>
          <a:blip r:embed="rId2"/>
          <a:stretch>
            <a:fillRect/>
          </a:stretch>
        </p:blipFill>
        <p:spPr>
          <a:xfrm>
            <a:off x="385618" y="1121918"/>
            <a:ext cx="3597286" cy="3101109"/>
          </a:xfrm>
          <a:prstGeom prst="rect">
            <a:avLst/>
          </a:prstGeom>
        </p:spPr>
      </p:pic>
      <p:sp>
        <p:nvSpPr>
          <p:cNvPr id="6" name="TextBox 5">
            <a:extLst>
              <a:ext uri="{FF2B5EF4-FFF2-40B4-BE49-F238E27FC236}">
                <a16:creationId xmlns:a16="http://schemas.microsoft.com/office/drawing/2014/main" id="{037F9459-0008-D01E-FEF2-9E6ABC6FB4F6}"/>
              </a:ext>
            </a:extLst>
          </p:cNvPr>
          <p:cNvSpPr txBox="1"/>
          <p:nvPr/>
        </p:nvSpPr>
        <p:spPr>
          <a:xfrm>
            <a:off x="4187536" y="1236518"/>
            <a:ext cx="7606146"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venir Book" panose="02000503020000020003" pitchFamily="2" charset="0"/>
              </a:rPr>
              <a:t>Carbon neutrality by 2035</a:t>
            </a:r>
          </a:p>
          <a:p>
            <a:endParaRPr lang="en-US" sz="2400" dirty="0">
              <a:latin typeface="Avenir Book" panose="02000503020000020003" pitchFamily="2" charset="0"/>
            </a:endParaRPr>
          </a:p>
          <a:p>
            <a:pPr marL="285750" indent="-285750">
              <a:buFont typeface="Arial" panose="020B0604020202020204" pitchFamily="34" charset="0"/>
              <a:buChar char="•"/>
            </a:pPr>
            <a:r>
              <a:rPr lang="en-US" sz="2400" dirty="0">
                <a:latin typeface="Avenir Book" panose="02000503020000020003" pitchFamily="2" charset="0"/>
              </a:rPr>
              <a:t>“Positioning Western as a bold leader in climate action and sustainability”</a:t>
            </a:r>
          </a:p>
          <a:p>
            <a:endParaRPr lang="en-US" sz="2400" dirty="0">
              <a:latin typeface="Avenir Book" panose="02000503020000020003" pitchFamily="2" charset="0"/>
            </a:endParaRPr>
          </a:p>
          <a:p>
            <a:pPr marL="285750" indent="-285750">
              <a:buFont typeface="Arial" panose="020B0604020202020204" pitchFamily="34" charset="0"/>
              <a:buChar char="•"/>
            </a:pPr>
            <a:r>
              <a:rPr lang="en-US" sz="2400" dirty="0">
                <a:latin typeface="Avenir Book" panose="02000503020000020003" pitchFamily="2" charset="0"/>
              </a:rPr>
              <a:t>Four Pillars of Sustainability: environment, economy, social justice, health &amp; well-being</a:t>
            </a:r>
          </a:p>
        </p:txBody>
      </p:sp>
      <p:grpSp>
        <p:nvGrpSpPr>
          <p:cNvPr id="10" name="Group 9">
            <a:extLst>
              <a:ext uri="{FF2B5EF4-FFF2-40B4-BE49-F238E27FC236}">
                <a16:creationId xmlns:a16="http://schemas.microsoft.com/office/drawing/2014/main" id="{BC6BF53C-17F0-B1C1-9E8B-CA99B53DCF73}"/>
              </a:ext>
            </a:extLst>
          </p:cNvPr>
          <p:cNvGrpSpPr/>
          <p:nvPr/>
        </p:nvGrpSpPr>
        <p:grpSpPr>
          <a:xfrm>
            <a:off x="3096492" y="4127604"/>
            <a:ext cx="6485920" cy="2507090"/>
            <a:chOff x="3096491" y="3590158"/>
            <a:chExt cx="7876309" cy="3044536"/>
          </a:xfrm>
        </p:grpSpPr>
        <p:pic>
          <p:nvPicPr>
            <p:cNvPr id="4" name="Picture 3" descr="A qr code with black squares and dots&#10;&#10;AI-generated content may be incorrect.">
              <a:extLst>
                <a:ext uri="{FF2B5EF4-FFF2-40B4-BE49-F238E27FC236}">
                  <a16:creationId xmlns:a16="http://schemas.microsoft.com/office/drawing/2014/main" id="{B6D63C12-0D9D-607A-F5DC-3952B449C313}"/>
                </a:ext>
              </a:extLst>
            </p:cNvPr>
            <p:cNvPicPr>
              <a:picLocks noChangeAspect="1"/>
            </p:cNvPicPr>
            <p:nvPr/>
          </p:nvPicPr>
          <p:blipFill>
            <a:blip r:embed="rId3"/>
            <a:stretch>
              <a:fillRect/>
            </a:stretch>
          </p:blipFill>
          <p:spPr>
            <a:xfrm>
              <a:off x="7928264" y="3590158"/>
              <a:ext cx="3044536" cy="3044536"/>
            </a:xfrm>
            <a:prstGeom prst="rect">
              <a:avLst/>
            </a:prstGeom>
          </p:spPr>
        </p:pic>
        <p:sp>
          <p:nvSpPr>
            <p:cNvPr id="7" name="TextBox 6">
              <a:extLst>
                <a:ext uri="{FF2B5EF4-FFF2-40B4-BE49-F238E27FC236}">
                  <a16:creationId xmlns:a16="http://schemas.microsoft.com/office/drawing/2014/main" id="{C3728A01-64FB-089A-9EE2-58709DCB491B}"/>
                </a:ext>
              </a:extLst>
            </p:cNvPr>
            <p:cNvSpPr txBox="1"/>
            <p:nvPr/>
          </p:nvSpPr>
          <p:spPr>
            <a:xfrm>
              <a:off x="3096491" y="5112426"/>
              <a:ext cx="3283527" cy="646331"/>
            </a:xfrm>
            <a:prstGeom prst="rect">
              <a:avLst/>
            </a:prstGeom>
            <a:noFill/>
          </p:spPr>
          <p:txBody>
            <a:bodyPr wrap="square" rtlCol="0">
              <a:spAutoFit/>
            </a:bodyPr>
            <a:lstStyle/>
            <a:p>
              <a:pPr algn="r"/>
              <a:r>
                <a:rPr lang="en-US" b="1" dirty="0">
                  <a:solidFill>
                    <a:schemeClr val="accent1">
                      <a:lumMod val="75000"/>
                    </a:schemeClr>
                  </a:solidFill>
                  <a:latin typeface="Avenir Heavy" panose="02000503020000020003" pitchFamily="2" charset="0"/>
                </a:rPr>
                <a:t>Read the Sustainability Action Plan</a:t>
              </a:r>
            </a:p>
          </p:txBody>
        </p:sp>
        <p:cxnSp>
          <p:nvCxnSpPr>
            <p:cNvPr id="9" name="Straight Arrow Connector 8">
              <a:extLst>
                <a:ext uri="{FF2B5EF4-FFF2-40B4-BE49-F238E27FC236}">
                  <a16:creationId xmlns:a16="http://schemas.microsoft.com/office/drawing/2014/main" id="{26C22A5E-549F-348B-396F-0C5A4831C352}"/>
                </a:ext>
              </a:extLst>
            </p:cNvPr>
            <p:cNvCxnSpPr/>
            <p:nvPr/>
          </p:nvCxnSpPr>
          <p:spPr>
            <a:xfrm>
              <a:off x="6546273" y="5403273"/>
              <a:ext cx="1153391" cy="0"/>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1035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FF22FE90-FD68-9E72-394E-5673104878F9}"/>
              </a:ext>
            </a:extLst>
          </p:cNvPr>
          <p:cNvSpPr txBox="1">
            <a:spLocks/>
          </p:cNvSpPr>
          <p:nvPr/>
        </p:nvSpPr>
        <p:spPr>
          <a:xfrm>
            <a:off x="290092" y="449079"/>
            <a:ext cx="10963263" cy="11170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Avenir Heavy" panose="02000503020000020003" pitchFamily="2" charset="0"/>
              </a:rPr>
              <a:t>How does this connect to the WWU Community?</a:t>
            </a:r>
          </a:p>
        </p:txBody>
      </p:sp>
      <p:pic>
        <p:nvPicPr>
          <p:cNvPr id="4" name="Picture 3" descr="Microsoft 365 Copilot Chat – Information Technology Services">
            <a:extLst>
              <a:ext uri="{FF2B5EF4-FFF2-40B4-BE49-F238E27FC236}">
                <a16:creationId xmlns:a16="http://schemas.microsoft.com/office/drawing/2014/main" id="{392F38EF-AE00-F184-0776-F0BE7B7CC1CD}"/>
              </a:ext>
            </a:extLst>
          </p:cNvPr>
          <p:cNvPicPr>
            <a:picLocks noChangeAspect="1"/>
          </p:cNvPicPr>
          <p:nvPr/>
        </p:nvPicPr>
        <p:blipFill>
          <a:blip r:embed="rId2"/>
          <a:stretch>
            <a:fillRect/>
          </a:stretch>
        </p:blipFill>
        <p:spPr>
          <a:xfrm>
            <a:off x="27188" y="1007598"/>
            <a:ext cx="3952009" cy="3952009"/>
          </a:xfrm>
          <a:prstGeom prst="rect">
            <a:avLst/>
          </a:prstGeom>
        </p:spPr>
      </p:pic>
      <p:sp>
        <p:nvSpPr>
          <p:cNvPr id="5" name="TextBox 4">
            <a:extLst>
              <a:ext uri="{FF2B5EF4-FFF2-40B4-BE49-F238E27FC236}">
                <a16:creationId xmlns:a16="http://schemas.microsoft.com/office/drawing/2014/main" id="{BD839438-1521-FF80-0175-8F5A13583445}"/>
              </a:ext>
            </a:extLst>
          </p:cNvPr>
          <p:cNvSpPr txBox="1"/>
          <p:nvPr/>
        </p:nvSpPr>
        <p:spPr>
          <a:xfrm>
            <a:off x="5590309" y="1236518"/>
            <a:ext cx="6203372"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venir Book" panose="02000503020000020003" pitchFamily="2" charset="0"/>
              </a:rPr>
              <a:t>Existing contracts with corporate AI products, such as pro licenses for Microsoft Copilot</a:t>
            </a:r>
          </a:p>
          <a:p>
            <a:endParaRPr lang="en-US" sz="2400" dirty="0">
              <a:latin typeface="Avenir Book" panose="02000503020000020003" pitchFamily="2" charset="0"/>
            </a:endParaRPr>
          </a:p>
          <a:p>
            <a:pPr marL="285750" indent="-285750">
              <a:buFont typeface="Arial" panose="020B0604020202020204" pitchFamily="34" charset="0"/>
              <a:buChar char="•"/>
            </a:pPr>
            <a:r>
              <a:rPr lang="en-US" sz="2400" dirty="0">
                <a:latin typeface="Avenir Book" panose="02000503020000020003" pitchFamily="2" charset="0"/>
              </a:rPr>
              <a:t>Potential future contracts – who decides?</a:t>
            </a:r>
          </a:p>
          <a:p>
            <a:endParaRPr lang="en-US" sz="2400" dirty="0">
              <a:latin typeface="Avenir Book" panose="02000503020000020003" pitchFamily="2" charset="0"/>
            </a:endParaRPr>
          </a:p>
          <a:p>
            <a:pPr marL="285750" indent="-285750">
              <a:buFont typeface="Arial" panose="020B0604020202020204" pitchFamily="34" charset="0"/>
              <a:buChar char="•"/>
            </a:pPr>
            <a:r>
              <a:rPr lang="en-US" sz="2400" dirty="0">
                <a:latin typeface="Avenir Book" panose="02000503020000020003" pitchFamily="2" charset="0"/>
              </a:rPr>
              <a:t>Use of corporate AI products by faculty, staff, students on campus</a:t>
            </a:r>
          </a:p>
          <a:p>
            <a:endParaRPr lang="en-US" sz="2400" dirty="0">
              <a:latin typeface="Avenir Book" panose="02000503020000020003" pitchFamily="2" charset="0"/>
            </a:endParaRPr>
          </a:p>
          <a:p>
            <a:pPr marL="742950" lvl="1" indent="-285750">
              <a:buFont typeface="Arial" panose="020B0604020202020204" pitchFamily="34" charset="0"/>
              <a:buChar char="•"/>
            </a:pPr>
            <a:r>
              <a:rPr lang="en-US" sz="2400" dirty="0">
                <a:latin typeface="Avenir Book" panose="02000503020000020003" pitchFamily="2" charset="0"/>
              </a:rPr>
              <a:t>Upcoming survey to evaluate use and attitudes on campus!</a:t>
            </a:r>
          </a:p>
        </p:txBody>
      </p:sp>
      <p:pic>
        <p:nvPicPr>
          <p:cNvPr id="6" name="Picture 5" descr="356 Chat Gpt Logo Stock Vectors and Vector Art | Shutterstock">
            <a:extLst>
              <a:ext uri="{FF2B5EF4-FFF2-40B4-BE49-F238E27FC236}">
                <a16:creationId xmlns:a16="http://schemas.microsoft.com/office/drawing/2014/main" id="{DC500618-AAD3-31F7-2452-C30A9736359C}"/>
              </a:ext>
            </a:extLst>
          </p:cNvPr>
          <p:cNvPicPr>
            <a:picLocks noChangeAspect="1"/>
          </p:cNvPicPr>
          <p:nvPr/>
        </p:nvPicPr>
        <p:blipFill>
          <a:blip r:embed="rId3"/>
          <a:stretch>
            <a:fillRect/>
          </a:stretch>
        </p:blipFill>
        <p:spPr>
          <a:xfrm>
            <a:off x="3660510" y="2983602"/>
            <a:ext cx="1251712" cy="1551709"/>
          </a:xfrm>
          <a:prstGeom prst="rect">
            <a:avLst/>
          </a:prstGeom>
        </p:spPr>
      </p:pic>
      <p:pic>
        <p:nvPicPr>
          <p:cNvPr id="7" name="Picture 6" descr="Gemini vector logo (svg, eps) free download - Brandlogos.net">
            <a:extLst>
              <a:ext uri="{FF2B5EF4-FFF2-40B4-BE49-F238E27FC236}">
                <a16:creationId xmlns:a16="http://schemas.microsoft.com/office/drawing/2014/main" id="{1EA20F39-78F2-7DE3-EF59-8A25E09C9E19}"/>
              </a:ext>
            </a:extLst>
          </p:cNvPr>
          <p:cNvPicPr>
            <a:picLocks noChangeAspect="1"/>
          </p:cNvPicPr>
          <p:nvPr/>
        </p:nvPicPr>
        <p:blipFill>
          <a:blip r:embed="rId4"/>
          <a:srcRect t="27344" b="38714"/>
          <a:stretch>
            <a:fillRect/>
          </a:stretch>
        </p:blipFill>
        <p:spPr>
          <a:xfrm>
            <a:off x="1790178" y="5518126"/>
            <a:ext cx="2189019" cy="743003"/>
          </a:xfrm>
          <a:prstGeom prst="rect">
            <a:avLst/>
          </a:prstGeom>
        </p:spPr>
      </p:pic>
      <p:pic>
        <p:nvPicPr>
          <p:cNvPr id="8" name="Picture 7" descr="File:Perplexity AI logo.svg - Wikimedia Commons">
            <a:extLst>
              <a:ext uri="{FF2B5EF4-FFF2-40B4-BE49-F238E27FC236}">
                <a16:creationId xmlns:a16="http://schemas.microsoft.com/office/drawing/2014/main" id="{45A18F23-FD57-D022-DF83-24EA9A138A0E}"/>
              </a:ext>
            </a:extLst>
          </p:cNvPr>
          <p:cNvPicPr>
            <a:picLocks noChangeAspect="1"/>
          </p:cNvPicPr>
          <p:nvPr/>
        </p:nvPicPr>
        <p:blipFill>
          <a:blip r:embed="rId5"/>
          <a:stretch>
            <a:fillRect/>
          </a:stretch>
        </p:blipFill>
        <p:spPr>
          <a:xfrm>
            <a:off x="2723268" y="4959607"/>
            <a:ext cx="1738745" cy="418385"/>
          </a:xfrm>
          <a:prstGeom prst="rect">
            <a:avLst/>
          </a:prstGeom>
        </p:spPr>
      </p:pic>
      <p:pic>
        <p:nvPicPr>
          <p:cNvPr id="9" name="Picture 8" descr="claude - anthropic thumbnail - Wasserman Next Gen">
            <a:extLst>
              <a:ext uri="{FF2B5EF4-FFF2-40B4-BE49-F238E27FC236}">
                <a16:creationId xmlns:a16="http://schemas.microsoft.com/office/drawing/2014/main" id="{06C60528-01C1-4B38-1E27-8675ABC3A7AA}"/>
              </a:ext>
            </a:extLst>
          </p:cNvPr>
          <p:cNvPicPr>
            <a:picLocks noChangeAspect="1"/>
          </p:cNvPicPr>
          <p:nvPr/>
        </p:nvPicPr>
        <p:blipFill>
          <a:blip r:embed="rId6"/>
          <a:stretch>
            <a:fillRect/>
          </a:stretch>
        </p:blipFill>
        <p:spPr>
          <a:xfrm>
            <a:off x="3979197" y="5377992"/>
            <a:ext cx="1456459" cy="1456459"/>
          </a:xfrm>
          <a:prstGeom prst="rect">
            <a:avLst/>
          </a:prstGeom>
        </p:spPr>
      </p:pic>
      <p:pic>
        <p:nvPicPr>
          <p:cNvPr id="10" name="Picture 9" descr="Grammarly Review: Improve Your Writing Instantly in 2025">
            <a:extLst>
              <a:ext uri="{FF2B5EF4-FFF2-40B4-BE49-F238E27FC236}">
                <a16:creationId xmlns:a16="http://schemas.microsoft.com/office/drawing/2014/main" id="{7DE44AFF-A1B5-C726-EE7F-ABCE5D575BB1}"/>
              </a:ext>
            </a:extLst>
          </p:cNvPr>
          <p:cNvPicPr>
            <a:picLocks noChangeAspect="1"/>
          </p:cNvPicPr>
          <p:nvPr/>
        </p:nvPicPr>
        <p:blipFill>
          <a:blip r:embed="rId7"/>
          <a:stretch>
            <a:fillRect/>
          </a:stretch>
        </p:blipFill>
        <p:spPr>
          <a:xfrm>
            <a:off x="393338" y="5168799"/>
            <a:ext cx="1356287" cy="1356287"/>
          </a:xfrm>
          <a:prstGeom prst="rect">
            <a:avLst/>
          </a:prstGeom>
        </p:spPr>
      </p:pic>
    </p:spTree>
    <p:extLst>
      <p:ext uri="{BB962C8B-B14F-4D97-AF65-F5344CB8AC3E}">
        <p14:creationId xmlns:p14="http://schemas.microsoft.com/office/powerpoint/2010/main" val="3439621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F1CA7-16BC-8433-1DDD-5C714A437F70}"/>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A098DA1-CE5F-D4E5-B1EE-FFAD3F045091}"/>
              </a:ext>
            </a:extLst>
          </p:cNvPr>
          <p:cNvSpPr txBox="1">
            <a:spLocks/>
          </p:cNvSpPr>
          <p:nvPr/>
        </p:nvSpPr>
        <p:spPr>
          <a:xfrm>
            <a:off x="290092" y="449079"/>
            <a:ext cx="10963263" cy="11170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Avenir Heavy" panose="02000503020000020003" pitchFamily="2" charset="0"/>
              </a:rPr>
              <a:t>How does this connect to the WWU Community?</a:t>
            </a:r>
          </a:p>
        </p:txBody>
      </p:sp>
      <p:pic>
        <p:nvPicPr>
          <p:cNvPr id="4" name="Picture 3" descr="Microsoft 365 Copilot Chat – Information Technology Services">
            <a:extLst>
              <a:ext uri="{FF2B5EF4-FFF2-40B4-BE49-F238E27FC236}">
                <a16:creationId xmlns:a16="http://schemas.microsoft.com/office/drawing/2014/main" id="{F0D11AF5-7BE6-937A-D360-EE306998FA22}"/>
              </a:ext>
            </a:extLst>
          </p:cNvPr>
          <p:cNvPicPr>
            <a:picLocks noChangeAspect="1"/>
          </p:cNvPicPr>
          <p:nvPr/>
        </p:nvPicPr>
        <p:blipFill>
          <a:blip r:embed="rId2"/>
          <a:stretch>
            <a:fillRect/>
          </a:stretch>
        </p:blipFill>
        <p:spPr>
          <a:xfrm>
            <a:off x="27188" y="1007598"/>
            <a:ext cx="3952009" cy="3952009"/>
          </a:xfrm>
          <a:prstGeom prst="rect">
            <a:avLst/>
          </a:prstGeom>
        </p:spPr>
      </p:pic>
      <p:pic>
        <p:nvPicPr>
          <p:cNvPr id="6" name="Picture 5" descr="356 Chat Gpt Logo Stock Vectors and Vector Art | Shutterstock">
            <a:extLst>
              <a:ext uri="{FF2B5EF4-FFF2-40B4-BE49-F238E27FC236}">
                <a16:creationId xmlns:a16="http://schemas.microsoft.com/office/drawing/2014/main" id="{01F76E31-A5BA-2822-9EC6-6188E42888A6}"/>
              </a:ext>
            </a:extLst>
          </p:cNvPr>
          <p:cNvPicPr>
            <a:picLocks noChangeAspect="1"/>
          </p:cNvPicPr>
          <p:nvPr/>
        </p:nvPicPr>
        <p:blipFill>
          <a:blip r:embed="rId3"/>
          <a:stretch>
            <a:fillRect/>
          </a:stretch>
        </p:blipFill>
        <p:spPr>
          <a:xfrm>
            <a:off x="3660510" y="2983602"/>
            <a:ext cx="1251712" cy="1551709"/>
          </a:xfrm>
          <a:prstGeom prst="rect">
            <a:avLst/>
          </a:prstGeom>
        </p:spPr>
      </p:pic>
      <p:pic>
        <p:nvPicPr>
          <p:cNvPr id="7" name="Picture 6" descr="Gemini vector logo (svg, eps) free download - Brandlogos.net">
            <a:extLst>
              <a:ext uri="{FF2B5EF4-FFF2-40B4-BE49-F238E27FC236}">
                <a16:creationId xmlns:a16="http://schemas.microsoft.com/office/drawing/2014/main" id="{C80A2A22-B8FD-915B-CEE3-6E90513035B2}"/>
              </a:ext>
            </a:extLst>
          </p:cNvPr>
          <p:cNvPicPr>
            <a:picLocks noChangeAspect="1"/>
          </p:cNvPicPr>
          <p:nvPr/>
        </p:nvPicPr>
        <p:blipFill>
          <a:blip r:embed="rId4"/>
          <a:srcRect t="27344" b="38714"/>
          <a:stretch>
            <a:fillRect/>
          </a:stretch>
        </p:blipFill>
        <p:spPr>
          <a:xfrm>
            <a:off x="1790178" y="5518126"/>
            <a:ext cx="2189019" cy="743003"/>
          </a:xfrm>
          <a:prstGeom prst="rect">
            <a:avLst/>
          </a:prstGeom>
        </p:spPr>
      </p:pic>
      <p:pic>
        <p:nvPicPr>
          <p:cNvPr id="8" name="Picture 7" descr="File:Perplexity AI logo.svg - Wikimedia Commons">
            <a:extLst>
              <a:ext uri="{FF2B5EF4-FFF2-40B4-BE49-F238E27FC236}">
                <a16:creationId xmlns:a16="http://schemas.microsoft.com/office/drawing/2014/main" id="{4EC9F453-0DFD-651B-8A19-8B9DF1BF4E5A}"/>
              </a:ext>
            </a:extLst>
          </p:cNvPr>
          <p:cNvPicPr>
            <a:picLocks noChangeAspect="1"/>
          </p:cNvPicPr>
          <p:nvPr/>
        </p:nvPicPr>
        <p:blipFill>
          <a:blip r:embed="rId5"/>
          <a:stretch>
            <a:fillRect/>
          </a:stretch>
        </p:blipFill>
        <p:spPr>
          <a:xfrm>
            <a:off x="2723268" y="4959607"/>
            <a:ext cx="1738745" cy="418385"/>
          </a:xfrm>
          <a:prstGeom prst="rect">
            <a:avLst/>
          </a:prstGeom>
        </p:spPr>
      </p:pic>
      <p:pic>
        <p:nvPicPr>
          <p:cNvPr id="9" name="Picture 8" descr="claude - anthropic thumbnail - Wasserman Next Gen">
            <a:extLst>
              <a:ext uri="{FF2B5EF4-FFF2-40B4-BE49-F238E27FC236}">
                <a16:creationId xmlns:a16="http://schemas.microsoft.com/office/drawing/2014/main" id="{D9A7DD49-0E77-2C14-CF64-E8270E59DC85}"/>
              </a:ext>
            </a:extLst>
          </p:cNvPr>
          <p:cNvPicPr>
            <a:picLocks noChangeAspect="1"/>
          </p:cNvPicPr>
          <p:nvPr/>
        </p:nvPicPr>
        <p:blipFill>
          <a:blip r:embed="rId6"/>
          <a:stretch>
            <a:fillRect/>
          </a:stretch>
        </p:blipFill>
        <p:spPr>
          <a:xfrm>
            <a:off x="3979197" y="5377992"/>
            <a:ext cx="1456459" cy="1456459"/>
          </a:xfrm>
          <a:prstGeom prst="rect">
            <a:avLst/>
          </a:prstGeom>
        </p:spPr>
      </p:pic>
      <p:pic>
        <p:nvPicPr>
          <p:cNvPr id="10" name="Picture 9" descr="Grammarly Review: Improve Your Writing Instantly in 2025">
            <a:extLst>
              <a:ext uri="{FF2B5EF4-FFF2-40B4-BE49-F238E27FC236}">
                <a16:creationId xmlns:a16="http://schemas.microsoft.com/office/drawing/2014/main" id="{EBAB9856-B883-8C30-0900-A19490D81843}"/>
              </a:ext>
            </a:extLst>
          </p:cNvPr>
          <p:cNvPicPr>
            <a:picLocks noChangeAspect="1"/>
          </p:cNvPicPr>
          <p:nvPr/>
        </p:nvPicPr>
        <p:blipFill>
          <a:blip r:embed="rId7"/>
          <a:stretch>
            <a:fillRect/>
          </a:stretch>
        </p:blipFill>
        <p:spPr>
          <a:xfrm>
            <a:off x="393338" y="5168799"/>
            <a:ext cx="1356287" cy="1356287"/>
          </a:xfrm>
          <a:prstGeom prst="rect">
            <a:avLst/>
          </a:prstGeom>
        </p:spPr>
      </p:pic>
      <p:pic>
        <p:nvPicPr>
          <p:cNvPr id="11" name="Picture 10" descr="A close-up of a white background&#10;&#10;AI-generated content may be incorrect.">
            <a:extLst>
              <a:ext uri="{FF2B5EF4-FFF2-40B4-BE49-F238E27FC236}">
                <a16:creationId xmlns:a16="http://schemas.microsoft.com/office/drawing/2014/main" id="{1B82087D-4A3E-6325-C3A7-7CB82ABA7E7F}"/>
              </a:ext>
            </a:extLst>
          </p:cNvPr>
          <p:cNvPicPr>
            <a:picLocks noChangeAspect="1"/>
          </p:cNvPicPr>
          <p:nvPr/>
        </p:nvPicPr>
        <p:blipFill>
          <a:blip r:embed="rId8"/>
          <a:stretch>
            <a:fillRect/>
          </a:stretch>
        </p:blipFill>
        <p:spPr>
          <a:xfrm>
            <a:off x="5771723" y="1165242"/>
            <a:ext cx="5729378" cy="1999035"/>
          </a:xfrm>
          <a:prstGeom prst="rect">
            <a:avLst/>
          </a:prstGeom>
          <a:ln>
            <a:solidFill>
              <a:schemeClr val="accent1"/>
            </a:solidFill>
          </a:ln>
        </p:spPr>
      </p:pic>
      <p:pic>
        <p:nvPicPr>
          <p:cNvPr id="13" name="Picture 12" descr="A black text on a white background&#10;&#10;AI-generated content may be incorrect.">
            <a:extLst>
              <a:ext uri="{FF2B5EF4-FFF2-40B4-BE49-F238E27FC236}">
                <a16:creationId xmlns:a16="http://schemas.microsoft.com/office/drawing/2014/main" id="{FCCF57E7-278C-78D8-6DE0-FF237FEC5511}"/>
              </a:ext>
            </a:extLst>
          </p:cNvPr>
          <p:cNvPicPr>
            <a:picLocks noChangeAspect="1"/>
          </p:cNvPicPr>
          <p:nvPr/>
        </p:nvPicPr>
        <p:blipFill>
          <a:blip r:embed="rId9"/>
          <a:stretch>
            <a:fillRect/>
          </a:stretch>
        </p:blipFill>
        <p:spPr>
          <a:xfrm>
            <a:off x="5771723" y="3318165"/>
            <a:ext cx="5729378" cy="1383492"/>
          </a:xfrm>
          <a:prstGeom prst="rect">
            <a:avLst/>
          </a:prstGeom>
          <a:ln>
            <a:solidFill>
              <a:schemeClr val="accent1"/>
            </a:solidFill>
          </a:ln>
        </p:spPr>
      </p:pic>
      <p:sp>
        <p:nvSpPr>
          <p:cNvPr id="14" name="TextBox 13">
            <a:extLst>
              <a:ext uri="{FF2B5EF4-FFF2-40B4-BE49-F238E27FC236}">
                <a16:creationId xmlns:a16="http://schemas.microsoft.com/office/drawing/2014/main" id="{EF94167A-517D-D196-A467-45D5FA675BB9}"/>
              </a:ext>
            </a:extLst>
          </p:cNvPr>
          <p:cNvSpPr txBox="1"/>
          <p:nvPr/>
        </p:nvSpPr>
        <p:spPr>
          <a:xfrm>
            <a:off x="9597116" y="2920604"/>
            <a:ext cx="1946517" cy="261610"/>
          </a:xfrm>
          <a:prstGeom prst="rect">
            <a:avLst/>
          </a:prstGeom>
          <a:noFill/>
        </p:spPr>
        <p:txBody>
          <a:bodyPr wrap="square" rtlCol="0">
            <a:spAutoFit/>
          </a:bodyPr>
          <a:lstStyle/>
          <a:p>
            <a:pPr algn="r"/>
            <a:r>
              <a:rPr lang="en-US" sz="1100" dirty="0"/>
              <a:t>(NYTimes)</a:t>
            </a:r>
          </a:p>
        </p:txBody>
      </p:sp>
      <p:pic>
        <p:nvPicPr>
          <p:cNvPr id="16" name="Picture 15" descr="A black and white text&#10;&#10;AI-generated content may be incorrect.">
            <a:extLst>
              <a:ext uri="{FF2B5EF4-FFF2-40B4-BE49-F238E27FC236}">
                <a16:creationId xmlns:a16="http://schemas.microsoft.com/office/drawing/2014/main" id="{63182157-ADCD-2E00-5F80-A9F2BD74A87D}"/>
              </a:ext>
            </a:extLst>
          </p:cNvPr>
          <p:cNvPicPr>
            <a:picLocks noChangeAspect="1"/>
          </p:cNvPicPr>
          <p:nvPr/>
        </p:nvPicPr>
        <p:blipFill>
          <a:blip r:embed="rId10"/>
          <a:stretch>
            <a:fillRect/>
          </a:stretch>
        </p:blipFill>
        <p:spPr>
          <a:xfrm>
            <a:off x="5771723" y="4855545"/>
            <a:ext cx="5729378" cy="1834620"/>
          </a:xfrm>
          <a:prstGeom prst="rect">
            <a:avLst/>
          </a:prstGeom>
          <a:ln>
            <a:solidFill>
              <a:schemeClr val="accent1"/>
            </a:solidFill>
          </a:ln>
        </p:spPr>
      </p:pic>
      <p:sp>
        <p:nvSpPr>
          <p:cNvPr id="17" name="TextBox 16">
            <a:extLst>
              <a:ext uri="{FF2B5EF4-FFF2-40B4-BE49-F238E27FC236}">
                <a16:creationId xmlns:a16="http://schemas.microsoft.com/office/drawing/2014/main" id="{66F5C4CA-715D-7359-5F85-0FD76798B019}"/>
              </a:ext>
            </a:extLst>
          </p:cNvPr>
          <p:cNvSpPr txBox="1"/>
          <p:nvPr/>
        </p:nvSpPr>
        <p:spPr>
          <a:xfrm>
            <a:off x="9597116" y="6440820"/>
            <a:ext cx="1946517" cy="261610"/>
          </a:xfrm>
          <a:prstGeom prst="rect">
            <a:avLst/>
          </a:prstGeom>
          <a:noFill/>
        </p:spPr>
        <p:txBody>
          <a:bodyPr wrap="square" rtlCol="0">
            <a:spAutoFit/>
          </a:bodyPr>
          <a:lstStyle/>
          <a:p>
            <a:pPr algn="r"/>
            <a:r>
              <a:rPr lang="en-US" sz="1100" dirty="0"/>
              <a:t>(The New Republic)</a:t>
            </a:r>
          </a:p>
        </p:txBody>
      </p:sp>
    </p:spTree>
    <p:extLst>
      <p:ext uri="{BB962C8B-B14F-4D97-AF65-F5344CB8AC3E}">
        <p14:creationId xmlns:p14="http://schemas.microsoft.com/office/powerpoint/2010/main" val="1074070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10;&#10;Description automatically generated">
            <a:extLst>
              <a:ext uri="{FF2B5EF4-FFF2-40B4-BE49-F238E27FC236}">
                <a16:creationId xmlns:a16="http://schemas.microsoft.com/office/drawing/2014/main" id="{E435EC3D-A535-9FE6-4A66-B4B83B8BCEDE}"/>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4088DE9-459F-9510-05DD-8CE4CED1750B}"/>
              </a:ext>
            </a:extLst>
          </p:cNvPr>
          <p:cNvSpPr/>
          <p:nvPr/>
        </p:nvSpPr>
        <p:spPr>
          <a:xfrm>
            <a:off x="388307" y="449079"/>
            <a:ext cx="11198268" cy="5823506"/>
          </a:xfrm>
          <a:prstGeom prst="rect">
            <a:avLst/>
          </a:prstGeom>
          <a:solidFill>
            <a:schemeClr val="bg1">
              <a:alpha val="8141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5">
            <a:extLst>
              <a:ext uri="{FF2B5EF4-FFF2-40B4-BE49-F238E27FC236}">
                <a16:creationId xmlns:a16="http://schemas.microsoft.com/office/drawing/2014/main" id="{85634538-A6E3-DD48-F758-42CF42B3F897}"/>
              </a:ext>
            </a:extLst>
          </p:cNvPr>
          <p:cNvSpPr txBox="1">
            <a:spLocks/>
          </p:cNvSpPr>
          <p:nvPr/>
        </p:nvSpPr>
        <p:spPr>
          <a:xfrm>
            <a:off x="388307" y="449079"/>
            <a:ext cx="10865048" cy="11170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1">
                    <a:lumMod val="75000"/>
                  </a:schemeClr>
                </a:solidFill>
                <a:latin typeface="Avenir Heavy" panose="02000503020000020003" pitchFamily="2" charset="0"/>
              </a:rPr>
              <a:t>Discussion Questions</a:t>
            </a:r>
          </a:p>
        </p:txBody>
      </p:sp>
      <p:sp>
        <p:nvSpPr>
          <p:cNvPr id="3" name="TextBox 2">
            <a:extLst>
              <a:ext uri="{FF2B5EF4-FFF2-40B4-BE49-F238E27FC236}">
                <a16:creationId xmlns:a16="http://schemas.microsoft.com/office/drawing/2014/main" id="{3F956A0D-CEC7-328E-75E5-A91BD6D7F70C}"/>
              </a:ext>
            </a:extLst>
          </p:cNvPr>
          <p:cNvSpPr txBox="1"/>
          <p:nvPr/>
        </p:nvSpPr>
        <p:spPr>
          <a:xfrm>
            <a:off x="1056677" y="1440493"/>
            <a:ext cx="10196678"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Avenir Book" panose="02000503020000020003" pitchFamily="2" charset="0"/>
              </a:rPr>
              <a:t>How should WWU take responsibility for the local and global impacts of the use of corporate AI products on WWU servers?</a:t>
            </a:r>
          </a:p>
          <a:p>
            <a:pPr marL="285750" indent="-285750">
              <a:buFont typeface="Arial" panose="020B0604020202020204" pitchFamily="34" charset="0"/>
              <a:buChar char="•"/>
            </a:pPr>
            <a:endParaRPr lang="en-US" sz="2800" dirty="0">
              <a:latin typeface="Avenir Book" panose="02000503020000020003" pitchFamily="2" charset="0"/>
            </a:endParaRPr>
          </a:p>
          <a:p>
            <a:pPr marL="285750" indent="-285750">
              <a:buFont typeface="Arial" panose="020B0604020202020204" pitchFamily="34" charset="0"/>
              <a:buChar char="•"/>
            </a:pPr>
            <a:r>
              <a:rPr lang="en-US" sz="2800" dirty="0">
                <a:latin typeface="Avenir Book" panose="02000503020000020003" pitchFamily="2" charset="0"/>
              </a:rPr>
              <a:t>What kind of education should WWU provide around the impacts of corporate AI products?</a:t>
            </a:r>
          </a:p>
          <a:p>
            <a:pPr marL="285750" indent="-285750">
              <a:buFont typeface="Arial" panose="020B0604020202020204" pitchFamily="34" charset="0"/>
              <a:buChar char="•"/>
            </a:pPr>
            <a:endParaRPr lang="en-US" sz="2800" dirty="0">
              <a:latin typeface="Avenir Book" panose="02000503020000020003" pitchFamily="2" charset="0"/>
            </a:endParaRPr>
          </a:p>
          <a:p>
            <a:pPr marL="285750" indent="-285750">
              <a:buFont typeface="Arial" panose="020B0604020202020204" pitchFamily="34" charset="0"/>
              <a:buChar char="•"/>
            </a:pPr>
            <a:r>
              <a:rPr lang="en-US" sz="2800" dirty="0">
                <a:latin typeface="Avenir Book" panose="02000503020000020003" pitchFamily="2" charset="0"/>
              </a:rPr>
              <a:t>What stories of hope and resistance have you heard about regular people confronting the tech industry?</a:t>
            </a:r>
          </a:p>
          <a:p>
            <a:pPr marL="285750" indent="-285750">
              <a:buFont typeface="Arial" panose="020B0604020202020204" pitchFamily="34" charset="0"/>
              <a:buChar char="•"/>
            </a:pPr>
            <a:endParaRPr lang="en-US" sz="2800" dirty="0">
              <a:latin typeface="Avenir Book" panose="02000503020000020003" pitchFamily="2" charset="0"/>
            </a:endParaRPr>
          </a:p>
          <a:p>
            <a:pPr marL="285750" indent="-285750">
              <a:buFont typeface="Arial" panose="020B0604020202020204" pitchFamily="34" charset="0"/>
              <a:buChar char="•"/>
            </a:pPr>
            <a:r>
              <a:rPr lang="en-US" sz="2800" dirty="0">
                <a:latin typeface="Avenir Book" panose="02000503020000020003" pitchFamily="2" charset="0"/>
              </a:rPr>
              <a:t>What questions do you have?</a:t>
            </a:r>
          </a:p>
        </p:txBody>
      </p:sp>
    </p:spTree>
    <p:extLst>
      <p:ext uri="{BB962C8B-B14F-4D97-AF65-F5344CB8AC3E}">
        <p14:creationId xmlns:p14="http://schemas.microsoft.com/office/powerpoint/2010/main" val="1787392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DB5A0-9868-5424-4A07-1362B45F432E}"/>
            </a:ext>
          </a:extLst>
        </p:cNvPr>
        <p:cNvGrpSpPr/>
        <p:nvPr/>
      </p:nvGrpSpPr>
      <p:grpSpPr>
        <a:xfrm>
          <a:off x="0" y="0"/>
          <a:ext cx="0" cy="0"/>
          <a:chOff x="0" y="0"/>
          <a:chExt cx="0" cy="0"/>
        </a:xfrm>
      </p:grpSpPr>
      <p:pic>
        <p:nvPicPr>
          <p:cNvPr id="6" name="Picture 5" descr="A blue and green gradient&#10;&#10;Description automatically generated">
            <a:extLst>
              <a:ext uri="{FF2B5EF4-FFF2-40B4-BE49-F238E27FC236}">
                <a16:creationId xmlns:a16="http://schemas.microsoft.com/office/drawing/2014/main" id="{0640E4D9-5122-1DAD-B462-34407765E444}"/>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114E90E-F3A6-862C-0EB5-DD249C78DE34}"/>
              </a:ext>
            </a:extLst>
          </p:cNvPr>
          <p:cNvSpPr txBox="1"/>
          <p:nvPr/>
        </p:nvSpPr>
        <p:spPr>
          <a:xfrm>
            <a:off x="232560" y="179249"/>
            <a:ext cx="11779899" cy="3600986"/>
          </a:xfrm>
          <a:prstGeom prst="rect">
            <a:avLst/>
          </a:prstGeom>
          <a:solidFill>
            <a:schemeClr val="bg1">
              <a:alpha val="66090"/>
            </a:schemeClr>
          </a:solidFill>
        </p:spPr>
        <p:txBody>
          <a:bodyPr wrap="square" rtlCol="0">
            <a:spAutoFit/>
          </a:bodyPr>
          <a:lstStyle/>
          <a:p>
            <a:r>
              <a:rPr lang="en-US" sz="3600" b="1" dirty="0">
                <a:latin typeface="Avenir Heavy" panose="02000503020000020003" pitchFamily="2" charset="0"/>
              </a:rPr>
              <a:t>Please stay for more conversation and snacks!</a:t>
            </a:r>
          </a:p>
          <a:p>
            <a:endParaRPr lang="en-US" sz="3600" b="1" dirty="0">
              <a:latin typeface="Avenir Heavy" panose="02000503020000020003" pitchFamily="2" charset="0"/>
            </a:endParaRPr>
          </a:p>
          <a:p>
            <a:r>
              <a:rPr lang="en-US" sz="2400" b="1" dirty="0">
                <a:latin typeface="Avenir Heavy" panose="02000503020000020003" pitchFamily="2" charset="0"/>
              </a:rPr>
              <a:t>Upcoming Events and Other Information:</a:t>
            </a:r>
          </a:p>
          <a:p>
            <a:endParaRPr lang="en-US" sz="2400" b="1" dirty="0">
              <a:latin typeface="Avenir Heavy" panose="02000503020000020003" pitchFamily="2" charset="0"/>
            </a:endParaRPr>
          </a:p>
          <a:p>
            <a:endParaRPr lang="en-US" sz="2400" b="1" dirty="0">
              <a:latin typeface="Avenir Heavy" panose="02000503020000020003" pitchFamily="2" charset="0"/>
            </a:endParaRPr>
          </a:p>
          <a:p>
            <a:endParaRPr lang="en-US" sz="2400" b="1" dirty="0">
              <a:latin typeface="Avenir Book" panose="02000503020000020003" pitchFamily="2" charset="0"/>
            </a:endParaRPr>
          </a:p>
          <a:p>
            <a:pPr lvl="3"/>
            <a:endParaRPr lang="en-US" sz="2000" dirty="0">
              <a:latin typeface="Avenir Book" panose="02000503020000020003" pitchFamily="2" charset="0"/>
            </a:endParaRPr>
          </a:p>
          <a:p>
            <a:pPr lvl="3"/>
            <a:endParaRPr lang="en-US" sz="2000" dirty="0">
              <a:latin typeface="Avenir Book" panose="02000503020000020003" pitchFamily="2" charset="0"/>
            </a:endParaRPr>
          </a:p>
          <a:p>
            <a:pPr lvl="3"/>
            <a:endParaRPr lang="en-US" sz="2000" dirty="0">
              <a:latin typeface="Avenir Book" panose="02000503020000020003" pitchFamily="2" charset="0"/>
            </a:endParaRPr>
          </a:p>
        </p:txBody>
      </p:sp>
      <p:graphicFrame>
        <p:nvGraphicFramePr>
          <p:cNvPr id="11" name="Table 10">
            <a:extLst>
              <a:ext uri="{FF2B5EF4-FFF2-40B4-BE49-F238E27FC236}">
                <a16:creationId xmlns:a16="http://schemas.microsoft.com/office/drawing/2014/main" id="{71F42C71-9750-29C3-999D-2E4748600D63}"/>
              </a:ext>
            </a:extLst>
          </p:cNvPr>
          <p:cNvGraphicFramePr>
            <a:graphicFrameLocks noGrp="1"/>
          </p:cNvGraphicFramePr>
          <p:nvPr>
            <p:extLst>
              <p:ext uri="{D42A27DB-BD31-4B8C-83A1-F6EECF244321}">
                <p14:modId xmlns:p14="http://schemas.microsoft.com/office/powerpoint/2010/main" val="4247236822"/>
              </p:ext>
            </p:extLst>
          </p:nvPr>
        </p:nvGraphicFramePr>
        <p:xfrm>
          <a:off x="1169857" y="1948349"/>
          <a:ext cx="9905304" cy="4572000"/>
        </p:xfrm>
        <a:graphic>
          <a:graphicData uri="http://schemas.openxmlformats.org/drawingml/2006/table">
            <a:tbl>
              <a:tblPr firstRow="1" bandRow="1">
                <a:tableStyleId>{5940675A-B579-460E-94D1-54222C63F5DA}</a:tableStyleId>
              </a:tblPr>
              <a:tblGrid>
                <a:gridCol w="1913699">
                  <a:extLst>
                    <a:ext uri="{9D8B030D-6E8A-4147-A177-3AD203B41FA5}">
                      <a16:colId xmlns:a16="http://schemas.microsoft.com/office/drawing/2014/main" val="2312613805"/>
                    </a:ext>
                  </a:extLst>
                </a:gridCol>
                <a:gridCol w="7991605">
                  <a:extLst>
                    <a:ext uri="{9D8B030D-6E8A-4147-A177-3AD203B41FA5}">
                      <a16:colId xmlns:a16="http://schemas.microsoft.com/office/drawing/2014/main" val="2604887030"/>
                    </a:ext>
                  </a:extLst>
                </a:gridCol>
              </a:tblGrid>
              <a:tr h="338229">
                <a:tc>
                  <a:txBody>
                    <a:bodyPr/>
                    <a:lstStyle/>
                    <a:p>
                      <a:endParaRPr lang="en-US" dirty="0"/>
                    </a:p>
                  </a:txBody>
                  <a:tcPr>
                    <a:solidFill>
                      <a:schemeClr val="bg1"/>
                    </a:solidFill>
                  </a:tcPr>
                </a:tc>
                <a:tc>
                  <a:txBody>
                    <a:bodyPr/>
                    <a:lstStyle/>
                    <a:p>
                      <a:pPr lvl="0"/>
                      <a:r>
                        <a:rPr lang="en-US" sz="2000" b="1" dirty="0">
                          <a:latin typeface="Avenir Heavy" panose="02000503020000020003" pitchFamily="2" charset="0"/>
                        </a:rPr>
                        <a:t>Today, 5:30-6:30pm in Bond Hall 225</a:t>
                      </a:r>
                    </a:p>
                    <a:p>
                      <a:pPr lvl="0"/>
                      <a:r>
                        <a:rPr lang="en-US" sz="2000" dirty="0">
                          <a:latin typeface="Avenir Book" panose="02000503020000020003" pitchFamily="2" charset="0"/>
                        </a:rPr>
                        <a:t>Generative AI and Its Ties to Capitalism and Education</a:t>
                      </a:r>
                    </a:p>
                    <a:p>
                      <a:pPr lvl="0"/>
                      <a:r>
                        <a:rPr lang="en-US" sz="2000" dirty="0">
                          <a:latin typeface="Avenir Book" panose="02000503020000020003" pitchFamily="2" charset="0"/>
                        </a:rPr>
                        <a:t>Sponsored by YDSA</a:t>
                      </a:r>
                    </a:p>
                  </a:txBody>
                  <a:tcPr>
                    <a:solidFill>
                      <a:schemeClr val="bg1"/>
                    </a:solidFill>
                  </a:tcPr>
                </a:tc>
                <a:extLst>
                  <a:ext uri="{0D108BD9-81ED-4DB2-BD59-A6C34878D82A}">
                    <a16:rowId xmlns:a16="http://schemas.microsoft.com/office/drawing/2014/main" val="480308988"/>
                  </a:ext>
                </a:extLst>
              </a:tr>
              <a:tr h="370840">
                <a:tc>
                  <a:txBody>
                    <a:bodyPr/>
                    <a:lstStyle/>
                    <a:p>
                      <a:endParaRPr lang="en-US" dirty="0"/>
                    </a:p>
                    <a:p>
                      <a:endParaRPr lang="en-US" dirty="0"/>
                    </a:p>
                    <a:p>
                      <a:endParaRPr lang="en-US" dirty="0"/>
                    </a:p>
                    <a:p>
                      <a:endParaRPr lang="en-US" dirty="0"/>
                    </a:p>
                  </a:txBody>
                  <a:tcPr>
                    <a:solidFill>
                      <a:schemeClr val="bg1"/>
                    </a:solidFill>
                  </a:tcPr>
                </a:tc>
                <a:tc>
                  <a:txBody>
                    <a:bodyPr/>
                    <a:lstStyle/>
                    <a:p>
                      <a:pPr lvl="0"/>
                      <a:r>
                        <a:rPr lang="en-US" sz="2000" b="1" dirty="0">
                          <a:latin typeface="Avenir Heavy" panose="02000503020000020003" pitchFamily="2" charset="0"/>
                        </a:rPr>
                        <a:t>May 1-3, 2026</a:t>
                      </a:r>
                    </a:p>
                    <a:p>
                      <a:pPr lvl="0"/>
                      <a:r>
                        <a:rPr lang="en-US" sz="2000" dirty="0">
                          <a:latin typeface="Avenir Book" panose="02000503020000020003" pitchFamily="2" charset="0"/>
                        </a:rPr>
                        <a:t>WWU Social Justice Hackathon</a:t>
                      </a:r>
                    </a:p>
                  </a:txBody>
                  <a:tcPr anchor="ctr">
                    <a:solidFill>
                      <a:schemeClr val="bg1"/>
                    </a:solidFill>
                  </a:tcPr>
                </a:tc>
                <a:extLst>
                  <a:ext uri="{0D108BD9-81ED-4DB2-BD59-A6C34878D82A}">
                    <a16:rowId xmlns:a16="http://schemas.microsoft.com/office/drawing/2014/main" val="780478267"/>
                  </a:ext>
                </a:extLst>
              </a:tr>
              <a:tr h="370840">
                <a:tc>
                  <a:txBody>
                    <a:bodyPr/>
                    <a:lstStyle/>
                    <a:p>
                      <a:endParaRPr lang="en-US" dirty="0"/>
                    </a:p>
                    <a:p>
                      <a:endParaRPr lang="en-US" dirty="0"/>
                    </a:p>
                    <a:p>
                      <a:endParaRPr lang="en-US" dirty="0"/>
                    </a:p>
                    <a:p>
                      <a:endParaRPr lang="en-US" dirty="0"/>
                    </a:p>
                  </a:txBody>
                  <a:tcPr>
                    <a:solidFill>
                      <a:schemeClr val="bg1"/>
                    </a:solidFill>
                  </a:tcPr>
                </a:tc>
                <a:tc>
                  <a:txBody>
                    <a:bodyPr/>
                    <a:lstStyle/>
                    <a:p>
                      <a:pPr lvl="0"/>
                      <a:r>
                        <a:rPr lang="en-US" sz="2000" b="1" dirty="0">
                          <a:latin typeface="Avenir Heavy" panose="02000503020000020003" pitchFamily="2" charset="0"/>
                        </a:rPr>
                        <a:t>Submit public comments on HB2515</a:t>
                      </a:r>
                    </a:p>
                    <a:p>
                      <a:pPr lvl="0"/>
                      <a:r>
                        <a:rPr lang="en-US" sz="2000" dirty="0">
                          <a:latin typeface="Avenir Book" panose="02000503020000020003" pitchFamily="2" charset="0"/>
                        </a:rPr>
                        <a:t>“Addressing emerging large energy use facilities”</a:t>
                      </a:r>
                    </a:p>
                  </a:txBody>
                  <a:tcPr anchor="ctr">
                    <a:solidFill>
                      <a:schemeClr val="bg1"/>
                    </a:solidFill>
                  </a:tcPr>
                </a:tc>
                <a:extLst>
                  <a:ext uri="{0D108BD9-81ED-4DB2-BD59-A6C34878D82A}">
                    <a16:rowId xmlns:a16="http://schemas.microsoft.com/office/drawing/2014/main" val="3978581464"/>
                  </a:ext>
                </a:extLst>
              </a:tr>
              <a:tr h="370840">
                <a:tc>
                  <a:txBody>
                    <a:bodyPr/>
                    <a:lstStyle/>
                    <a:p>
                      <a:endParaRPr lang="en-US" dirty="0"/>
                    </a:p>
                    <a:p>
                      <a:endParaRPr lang="en-US" dirty="0"/>
                    </a:p>
                    <a:p>
                      <a:endParaRPr lang="en-US" dirty="0"/>
                    </a:p>
                    <a:p>
                      <a:endParaRPr lang="en-US" dirty="0"/>
                    </a:p>
                  </a:txBody>
                  <a:tcPr>
                    <a:solidFill>
                      <a:schemeClr val="bg1"/>
                    </a:solidFill>
                  </a:tcPr>
                </a:tc>
                <a:tc>
                  <a:txBody>
                    <a:bodyPr/>
                    <a:lstStyle/>
                    <a:p>
                      <a:pPr lvl="0"/>
                      <a:r>
                        <a:rPr lang="en-US" sz="2000" b="1" dirty="0">
                          <a:latin typeface="Avenir Book" panose="02000503020000020003" pitchFamily="2" charset="0"/>
                        </a:rPr>
                        <a:t>Marc</a:t>
                      </a:r>
                      <a:r>
                        <a:rPr lang="en-US" sz="2000" b="1" dirty="0">
                          <a:latin typeface="Avenir Heavy" panose="02000503020000020003" pitchFamily="2" charset="0"/>
                        </a:rPr>
                        <a:t>h 9, 5:00-6:30pm, WWU Poulsbo Campus</a:t>
                      </a:r>
                    </a:p>
                    <a:p>
                      <a:pPr lvl="0"/>
                      <a:r>
                        <a:rPr lang="en-US" sz="2000" b="1" dirty="0">
                          <a:latin typeface="Avenir Book" panose="02000503020000020003" pitchFamily="2" charset="0"/>
                        </a:rPr>
                        <a:t>Environmental Impact of Large Data Centers</a:t>
                      </a:r>
                    </a:p>
                  </a:txBody>
                  <a:tcPr anchor="ctr">
                    <a:solidFill>
                      <a:schemeClr val="bg1"/>
                    </a:solidFill>
                  </a:tcPr>
                </a:tc>
                <a:extLst>
                  <a:ext uri="{0D108BD9-81ED-4DB2-BD59-A6C34878D82A}">
                    <a16:rowId xmlns:a16="http://schemas.microsoft.com/office/drawing/2014/main" val="4146329952"/>
                  </a:ext>
                </a:extLst>
              </a:tr>
            </a:tbl>
          </a:graphicData>
        </a:graphic>
      </p:graphicFrame>
      <p:pic>
        <p:nvPicPr>
          <p:cNvPr id="8" name="Picture 7" descr="A qr code with a few black squares&#10;&#10;AI-generated content may be incorrect.">
            <a:extLst>
              <a:ext uri="{FF2B5EF4-FFF2-40B4-BE49-F238E27FC236}">
                <a16:creationId xmlns:a16="http://schemas.microsoft.com/office/drawing/2014/main" id="{920753BA-C761-9EEA-855A-1F33C31BE821}"/>
              </a:ext>
            </a:extLst>
          </p:cNvPr>
          <p:cNvPicPr>
            <a:picLocks noChangeAspect="1"/>
          </p:cNvPicPr>
          <p:nvPr/>
        </p:nvPicPr>
        <p:blipFill>
          <a:blip r:embed="rId4"/>
          <a:stretch>
            <a:fillRect/>
          </a:stretch>
        </p:blipFill>
        <p:spPr>
          <a:xfrm>
            <a:off x="1702280" y="4234349"/>
            <a:ext cx="941656" cy="941656"/>
          </a:xfrm>
          <a:prstGeom prst="rect">
            <a:avLst/>
          </a:prstGeom>
        </p:spPr>
      </p:pic>
      <p:pic>
        <p:nvPicPr>
          <p:cNvPr id="13" name="Picture 12" descr="A qr code with a few black squares&#10;&#10;AI-generated content may be incorrect.">
            <a:extLst>
              <a:ext uri="{FF2B5EF4-FFF2-40B4-BE49-F238E27FC236}">
                <a16:creationId xmlns:a16="http://schemas.microsoft.com/office/drawing/2014/main" id="{D10B4AB1-D79B-BF15-7F75-E99E86C00A15}"/>
              </a:ext>
            </a:extLst>
          </p:cNvPr>
          <p:cNvPicPr>
            <a:picLocks noChangeAspect="1"/>
          </p:cNvPicPr>
          <p:nvPr/>
        </p:nvPicPr>
        <p:blipFill>
          <a:blip r:embed="rId5"/>
          <a:stretch>
            <a:fillRect/>
          </a:stretch>
        </p:blipFill>
        <p:spPr>
          <a:xfrm>
            <a:off x="1702280" y="3080616"/>
            <a:ext cx="941656" cy="941656"/>
          </a:xfrm>
          <a:prstGeom prst="rect">
            <a:avLst/>
          </a:prstGeom>
        </p:spPr>
      </p:pic>
      <p:pic>
        <p:nvPicPr>
          <p:cNvPr id="15" name="Picture 14">
            <a:extLst>
              <a:ext uri="{FF2B5EF4-FFF2-40B4-BE49-F238E27FC236}">
                <a16:creationId xmlns:a16="http://schemas.microsoft.com/office/drawing/2014/main" id="{5BDC3DC4-329F-1D0C-2BC5-D40E5BA09338}"/>
              </a:ext>
            </a:extLst>
          </p:cNvPr>
          <p:cNvPicPr>
            <a:picLocks noChangeAspect="1"/>
          </p:cNvPicPr>
          <p:nvPr/>
        </p:nvPicPr>
        <p:blipFill>
          <a:blip r:embed="rId6"/>
          <a:stretch>
            <a:fillRect/>
          </a:stretch>
        </p:blipFill>
        <p:spPr>
          <a:xfrm>
            <a:off x="1702280" y="5450712"/>
            <a:ext cx="941656" cy="941656"/>
          </a:xfrm>
          <a:prstGeom prst="rect">
            <a:avLst/>
          </a:prstGeom>
        </p:spPr>
      </p:pic>
    </p:spTree>
    <p:extLst>
      <p:ext uri="{BB962C8B-B14F-4D97-AF65-F5344CB8AC3E}">
        <p14:creationId xmlns:p14="http://schemas.microsoft.com/office/powerpoint/2010/main" val="89628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green gradient&#10;&#10;Description automatically generated">
            <a:extLst>
              <a:ext uri="{FF2B5EF4-FFF2-40B4-BE49-F238E27FC236}">
                <a16:creationId xmlns:a16="http://schemas.microsoft.com/office/drawing/2014/main" id="{1FCDA10B-6CD4-F27E-1FB9-D000900B9A84}"/>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633908B-E8E7-CB92-FDE7-D83AFD9F74CB}"/>
              </a:ext>
            </a:extLst>
          </p:cNvPr>
          <p:cNvSpPr txBox="1"/>
          <p:nvPr/>
        </p:nvSpPr>
        <p:spPr>
          <a:xfrm>
            <a:off x="876822" y="475989"/>
            <a:ext cx="10659649" cy="5447645"/>
          </a:xfrm>
          <a:prstGeom prst="rect">
            <a:avLst/>
          </a:prstGeom>
          <a:solidFill>
            <a:schemeClr val="bg1">
              <a:alpha val="66090"/>
            </a:schemeClr>
          </a:solidFill>
        </p:spPr>
        <p:txBody>
          <a:bodyPr wrap="square" rtlCol="0">
            <a:spAutoFit/>
          </a:bodyPr>
          <a:lstStyle/>
          <a:p>
            <a:r>
              <a:rPr lang="en-US" sz="6000" b="1" dirty="0">
                <a:latin typeface="Avenir Heavy" panose="02000503020000020003" pitchFamily="2" charset="0"/>
              </a:rPr>
              <a:t>WELCOME!</a:t>
            </a:r>
          </a:p>
          <a:p>
            <a:endParaRPr lang="en-US" sz="3600" b="1" dirty="0">
              <a:latin typeface="Avenir Heavy" panose="02000503020000020003" pitchFamily="2" charset="0"/>
            </a:endParaRPr>
          </a:p>
          <a:p>
            <a:r>
              <a:rPr lang="en-US" sz="3600" dirty="0">
                <a:latin typeface="Avenir Heavy" panose="02000503020000020003" pitchFamily="2" charset="0"/>
              </a:rPr>
              <a:t>Please introduce yourself to your neighbors!</a:t>
            </a:r>
          </a:p>
          <a:p>
            <a:endParaRPr lang="en-US" sz="3600" dirty="0">
              <a:latin typeface="Avenir Heavy" panose="02000503020000020003" pitchFamily="2" charset="0"/>
            </a:endParaRPr>
          </a:p>
          <a:p>
            <a:pPr marL="285750" indent="-285750">
              <a:buFont typeface="Arial" panose="020B0604020202020204" pitchFamily="34" charset="0"/>
              <a:buChar char="•"/>
            </a:pPr>
            <a:r>
              <a:rPr lang="en-US" sz="3600" dirty="0">
                <a:latin typeface="Avenir" panose="02000503020000020003" pitchFamily="2" charset="0"/>
              </a:rPr>
              <a:t>Name</a:t>
            </a:r>
          </a:p>
          <a:p>
            <a:pPr marL="285750" indent="-285750">
              <a:buFont typeface="Arial" panose="020B0604020202020204" pitchFamily="34" charset="0"/>
              <a:buChar char="•"/>
            </a:pPr>
            <a:r>
              <a:rPr lang="en-US" sz="3600" dirty="0">
                <a:latin typeface="Avenir" panose="02000503020000020003" pitchFamily="2" charset="0"/>
              </a:rPr>
              <a:t>Pronouns, if you want</a:t>
            </a:r>
          </a:p>
          <a:p>
            <a:pPr marL="285750" indent="-285750">
              <a:buFont typeface="Arial" panose="020B0604020202020204" pitchFamily="34" charset="0"/>
              <a:buChar char="•"/>
            </a:pPr>
            <a:r>
              <a:rPr lang="en-US" sz="3600" dirty="0">
                <a:latin typeface="Avenir" panose="02000503020000020003" pitchFamily="2" charset="0"/>
              </a:rPr>
              <a:t>What you do at WWU</a:t>
            </a:r>
          </a:p>
          <a:p>
            <a:pPr marL="285750" indent="-285750">
              <a:buFont typeface="Arial" panose="020B0604020202020204" pitchFamily="34" charset="0"/>
              <a:buChar char="•"/>
            </a:pPr>
            <a:r>
              <a:rPr lang="en-US" sz="3600" dirty="0">
                <a:latin typeface="Avenir" panose="02000503020000020003" pitchFamily="2" charset="0"/>
              </a:rPr>
              <a:t>How you heard about this event</a:t>
            </a:r>
          </a:p>
          <a:p>
            <a:pPr marL="285750" indent="-285750">
              <a:buFont typeface="Arial" panose="020B0604020202020204" pitchFamily="34" charset="0"/>
              <a:buChar char="•"/>
            </a:pPr>
            <a:r>
              <a:rPr lang="en-US" sz="3600" dirty="0">
                <a:latin typeface="Avenir" panose="02000503020000020003" pitchFamily="2" charset="0"/>
              </a:rPr>
              <a:t>Why you are here</a:t>
            </a:r>
          </a:p>
        </p:txBody>
      </p:sp>
    </p:spTree>
    <p:extLst>
      <p:ext uri="{BB962C8B-B14F-4D97-AF65-F5344CB8AC3E}">
        <p14:creationId xmlns:p14="http://schemas.microsoft.com/office/powerpoint/2010/main" val="1021955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8F2A7-CF86-A94F-3217-95D7DDBEC37F}"/>
            </a:ext>
          </a:extLst>
        </p:cNvPr>
        <p:cNvGrpSpPr/>
        <p:nvPr/>
      </p:nvGrpSpPr>
      <p:grpSpPr>
        <a:xfrm>
          <a:off x="0" y="0"/>
          <a:ext cx="0" cy="0"/>
          <a:chOff x="0" y="0"/>
          <a:chExt cx="0" cy="0"/>
        </a:xfrm>
      </p:grpSpPr>
      <p:pic>
        <p:nvPicPr>
          <p:cNvPr id="6" name="Picture 5" descr="A blue and green gradient&#10;&#10;Description automatically generated">
            <a:extLst>
              <a:ext uri="{FF2B5EF4-FFF2-40B4-BE49-F238E27FC236}">
                <a16:creationId xmlns:a16="http://schemas.microsoft.com/office/drawing/2014/main" id="{E9073D0E-784D-C941-3E27-BA48D17CD4A0}"/>
              </a:ext>
            </a:extLst>
          </p:cNvPr>
          <p:cNvPicPr>
            <a:picLocks noChangeAspect="1"/>
          </p:cNvPicPr>
          <p:nvPr/>
        </p:nvPicPr>
        <p:blipFill>
          <a:blip r:embed="rId2"/>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B1AC22A5-C47A-1CBA-BE42-81ADAC8B96E0}"/>
              </a:ext>
            </a:extLst>
          </p:cNvPr>
          <p:cNvGrpSpPr/>
          <p:nvPr/>
        </p:nvGrpSpPr>
        <p:grpSpPr>
          <a:xfrm>
            <a:off x="8082942" y="1089699"/>
            <a:ext cx="3616368" cy="4291471"/>
            <a:chOff x="7807369" y="425819"/>
            <a:chExt cx="3616368" cy="4291471"/>
          </a:xfrm>
        </p:grpSpPr>
        <p:pic>
          <p:nvPicPr>
            <p:cNvPr id="3" name="Google Shape;55;p13">
              <a:extLst>
                <a:ext uri="{FF2B5EF4-FFF2-40B4-BE49-F238E27FC236}">
                  <a16:creationId xmlns:a16="http://schemas.microsoft.com/office/drawing/2014/main" id="{BB2133F1-5A38-52DD-B563-2ACEEC6AF2F0}"/>
                </a:ext>
              </a:extLst>
            </p:cNvPr>
            <p:cNvPicPr/>
            <p:nvPr/>
          </p:nvPicPr>
          <p:blipFill>
            <a:blip r:embed="rId3">
              <a:alphaModFix/>
            </a:blip>
            <a:stretch>
              <a:fillRect/>
            </a:stretch>
          </p:blipFill>
          <p:spPr>
            <a:xfrm>
              <a:off x="7807369" y="425819"/>
              <a:ext cx="3616368" cy="3666595"/>
            </a:xfrm>
            <a:prstGeom prst="rect">
              <a:avLst/>
            </a:prstGeom>
            <a:noFill/>
            <a:ln>
              <a:noFill/>
            </a:ln>
          </p:spPr>
        </p:pic>
        <p:sp>
          <p:nvSpPr>
            <p:cNvPr id="4" name="TextBox 3">
              <a:extLst>
                <a:ext uri="{FF2B5EF4-FFF2-40B4-BE49-F238E27FC236}">
                  <a16:creationId xmlns:a16="http://schemas.microsoft.com/office/drawing/2014/main" id="{F9D4D540-4D69-BCB3-5221-5C5EF07FB33C}"/>
                </a:ext>
              </a:extLst>
            </p:cNvPr>
            <p:cNvSpPr txBox="1"/>
            <p:nvPr/>
          </p:nvSpPr>
          <p:spPr>
            <a:xfrm>
              <a:off x="7807369" y="4070959"/>
              <a:ext cx="3616367" cy="646331"/>
            </a:xfrm>
            <a:prstGeom prst="rect">
              <a:avLst/>
            </a:prstGeom>
            <a:solidFill>
              <a:schemeClr val="bg1"/>
            </a:solidFill>
          </p:spPr>
          <p:txBody>
            <a:bodyPr wrap="square" rtlCol="0">
              <a:spAutoFit/>
            </a:bodyPr>
            <a:lstStyle/>
            <a:p>
              <a:pPr algn="ctr"/>
              <a:r>
                <a:rPr lang="en-US" b="1" dirty="0">
                  <a:latin typeface="Avenir Heavy" panose="02000503020000020003" pitchFamily="2" charset="0"/>
                </a:rPr>
                <a:t>Scan to read CALC’s full position statement</a:t>
              </a:r>
            </a:p>
          </p:txBody>
        </p:sp>
      </p:grpSp>
      <p:sp>
        <p:nvSpPr>
          <p:cNvPr id="2" name="TextBox 1">
            <a:extLst>
              <a:ext uri="{FF2B5EF4-FFF2-40B4-BE49-F238E27FC236}">
                <a16:creationId xmlns:a16="http://schemas.microsoft.com/office/drawing/2014/main" id="{DDAED278-EEC0-AC15-E134-3123BEDCE1D1}"/>
              </a:ext>
            </a:extLst>
          </p:cNvPr>
          <p:cNvSpPr txBox="1"/>
          <p:nvPr/>
        </p:nvSpPr>
        <p:spPr>
          <a:xfrm>
            <a:off x="232561" y="366623"/>
            <a:ext cx="7617820" cy="6124754"/>
          </a:xfrm>
          <a:prstGeom prst="rect">
            <a:avLst/>
          </a:prstGeom>
          <a:solidFill>
            <a:schemeClr val="bg1">
              <a:alpha val="78288"/>
            </a:schemeClr>
          </a:solidFill>
        </p:spPr>
        <p:txBody>
          <a:bodyPr wrap="square" rtlCol="0">
            <a:spAutoFit/>
          </a:bodyPr>
          <a:lstStyle/>
          <a:p>
            <a:r>
              <a:rPr lang="en-US" sz="3600" b="1" dirty="0">
                <a:latin typeface="Avenir Heavy" panose="02000503020000020003" pitchFamily="2" charset="0"/>
              </a:rPr>
              <a:t>Critical A.I. Literacies Collective</a:t>
            </a:r>
          </a:p>
          <a:p>
            <a:endParaRPr lang="en-US" sz="3600" b="1" dirty="0">
              <a:latin typeface="Avenir Heavy" panose="02000503020000020003" pitchFamily="2" charset="0"/>
            </a:endParaRPr>
          </a:p>
          <a:p>
            <a:r>
              <a:rPr lang="en-US" sz="2000" dirty="0">
                <a:latin typeface="Avenir Heavy" panose="02000503020000020003" pitchFamily="2" charset="0"/>
              </a:rPr>
              <a:t>Who we are:</a:t>
            </a:r>
          </a:p>
          <a:p>
            <a:pPr lvl="0">
              <a:spcBef>
                <a:spcPts val="1200"/>
              </a:spcBef>
              <a:buSzPts val="523"/>
            </a:pPr>
            <a:r>
              <a:rPr lang="en-US" sz="2000" dirty="0">
                <a:solidFill>
                  <a:schemeClr val="dk1"/>
                </a:solidFill>
                <a:latin typeface="Avenir Book" panose="02000503020000020003" pitchFamily="2" charset="0"/>
              </a:rPr>
              <a:t>The Critical A.I. Literacies Collective (CALC) is a faculty and staff group working to learn and teach about the wide-ranging global impacts of corporate A.I. products from critical, interdisciplinary perspectives. </a:t>
            </a:r>
          </a:p>
          <a:p>
            <a:pPr lvl="0">
              <a:spcBef>
                <a:spcPts val="1200"/>
              </a:spcBef>
              <a:buSzPts val="523"/>
            </a:pPr>
            <a:r>
              <a:rPr lang="en-US" sz="2000" dirty="0">
                <a:solidFill>
                  <a:schemeClr val="dk1"/>
                </a:solidFill>
                <a:latin typeface="Avenir Book" panose="02000503020000020003" pitchFamily="2" charset="0"/>
              </a:rPr>
              <a:t>We approach this topic from a shared commitment to building life-affirming futures for all of us together on this planet. We are thinking beyond the unit of the individual to envision systemic impacts and possibilities. </a:t>
            </a:r>
          </a:p>
          <a:p>
            <a:pPr>
              <a:spcBef>
                <a:spcPts val="1200"/>
              </a:spcBef>
              <a:buSzPts val="523"/>
            </a:pPr>
            <a:r>
              <a:rPr lang="en-US" sz="2000" dirty="0">
                <a:latin typeface="Avenir Heavy" panose="02000503020000020003" pitchFamily="2" charset="0"/>
              </a:rPr>
              <a:t>Steering Committee:</a:t>
            </a:r>
          </a:p>
          <a:p>
            <a:pPr>
              <a:spcBef>
                <a:spcPts val="1200"/>
              </a:spcBef>
              <a:buSzPts val="523"/>
            </a:pPr>
            <a:r>
              <a:rPr lang="en-US" sz="2000" dirty="0">
                <a:solidFill>
                  <a:schemeClr val="dk1"/>
                </a:solidFill>
                <a:latin typeface="Avenir Book" panose="02000503020000020003" pitchFamily="2" charset="0"/>
              </a:rPr>
              <a:t>Aspen Clark (ITS), Robyn Dahl (Geology &amp; SMATE), Jenny Forsythe (English), Claudia Johnson (Fairhaven College), </a:t>
            </a:r>
            <a:r>
              <a:rPr lang="en-US" sz="2000" dirty="0" err="1">
                <a:solidFill>
                  <a:schemeClr val="dk1"/>
                </a:solidFill>
                <a:latin typeface="Avenir Book" panose="02000503020000020003" pitchFamily="2" charset="0"/>
              </a:rPr>
              <a:t>Amites</a:t>
            </a:r>
            <a:r>
              <a:rPr lang="en-US" sz="2000" dirty="0">
                <a:solidFill>
                  <a:schemeClr val="dk1"/>
                </a:solidFill>
                <a:latin typeface="Avenir Book" panose="02000503020000020003" pitchFamily="2" charset="0"/>
              </a:rPr>
              <a:t> Sarkar (Mathematics), Emily Spracklin (Western Libraries), and Xi Wang (Energy Studies &amp; Environmental Studies)</a:t>
            </a:r>
          </a:p>
        </p:txBody>
      </p:sp>
    </p:spTree>
    <p:extLst>
      <p:ext uri="{BB962C8B-B14F-4D97-AF65-F5344CB8AC3E}">
        <p14:creationId xmlns:p14="http://schemas.microsoft.com/office/powerpoint/2010/main" val="4028272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4C6EA4-508B-21AB-7B71-42BF849681C9}"/>
              </a:ext>
            </a:extLst>
          </p:cNvPr>
          <p:cNvSpPr txBox="1"/>
          <p:nvPr/>
        </p:nvSpPr>
        <p:spPr>
          <a:xfrm>
            <a:off x="0" y="6488668"/>
            <a:ext cx="2154620" cy="369332"/>
          </a:xfrm>
          <a:prstGeom prst="rect">
            <a:avLst/>
          </a:prstGeom>
          <a:noFill/>
        </p:spPr>
        <p:txBody>
          <a:bodyPr wrap="square" rtlCol="0">
            <a:spAutoFit/>
          </a:bodyPr>
          <a:lstStyle/>
          <a:p>
            <a:r>
              <a:rPr lang="en-US" b="1" dirty="0">
                <a:solidFill>
                  <a:schemeClr val="tx2"/>
                </a:solidFill>
                <a:latin typeface="Avenir Book" panose="02000503020000020003" pitchFamily="2" charset="0"/>
              </a:rPr>
              <a:t>(Judd et al. 2024)</a:t>
            </a:r>
          </a:p>
        </p:txBody>
      </p:sp>
      <p:sp>
        <p:nvSpPr>
          <p:cNvPr id="5" name="Title 4">
            <a:extLst>
              <a:ext uri="{FF2B5EF4-FFF2-40B4-BE49-F238E27FC236}">
                <a16:creationId xmlns:a16="http://schemas.microsoft.com/office/drawing/2014/main" id="{7056D79C-9DA3-C0F9-E839-D2C929EF677C}"/>
              </a:ext>
            </a:extLst>
          </p:cNvPr>
          <p:cNvSpPr>
            <a:spLocks noGrp="1"/>
          </p:cNvSpPr>
          <p:nvPr>
            <p:ph type="title"/>
          </p:nvPr>
        </p:nvSpPr>
        <p:spPr>
          <a:xfrm>
            <a:off x="599090" y="328886"/>
            <a:ext cx="10515600" cy="896984"/>
          </a:xfrm>
        </p:spPr>
        <p:txBody>
          <a:bodyPr>
            <a:normAutofit fontScale="90000"/>
          </a:bodyPr>
          <a:lstStyle/>
          <a:p>
            <a:r>
              <a:rPr lang="en-US" sz="4000" b="1" dirty="0">
                <a:solidFill>
                  <a:schemeClr val="tx2"/>
                </a:solidFill>
                <a:latin typeface="Avenir Heavy" panose="02000503020000020003" pitchFamily="2" charset="0"/>
              </a:rPr>
              <a:t>Global Climate &amp; Life on Earth:</a:t>
            </a:r>
            <a:br>
              <a:rPr lang="en-US" sz="4000" b="1" dirty="0">
                <a:solidFill>
                  <a:schemeClr val="tx2"/>
                </a:solidFill>
                <a:latin typeface="Avenir Heavy" panose="02000503020000020003" pitchFamily="2" charset="0"/>
              </a:rPr>
            </a:br>
            <a:r>
              <a:rPr lang="en-US" sz="4000" b="1" dirty="0">
                <a:solidFill>
                  <a:schemeClr val="tx2"/>
                </a:solidFill>
                <a:latin typeface="Avenir Heavy" panose="02000503020000020003" pitchFamily="2" charset="0"/>
              </a:rPr>
              <a:t>A Deep Time Perspective</a:t>
            </a:r>
          </a:p>
        </p:txBody>
      </p:sp>
      <p:pic>
        <p:nvPicPr>
          <p:cNvPr id="1028" name="Picture 4">
            <a:extLst>
              <a:ext uri="{FF2B5EF4-FFF2-40B4-BE49-F238E27FC236}">
                <a16:creationId xmlns:a16="http://schemas.microsoft.com/office/drawing/2014/main" id="{7A5D5C7A-F462-8E34-5816-E2E4AF06F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17" y="1555531"/>
            <a:ext cx="8901591" cy="44658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D5018E-0E5A-DDCB-60E3-BABC6B796FD9}"/>
              </a:ext>
            </a:extLst>
          </p:cNvPr>
          <p:cNvSpPr txBox="1"/>
          <p:nvPr/>
        </p:nvSpPr>
        <p:spPr>
          <a:xfrm>
            <a:off x="9375228" y="1555531"/>
            <a:ext cx="2596055" cy="4154984"/>
          </a:xfrm>
          <a:prstGeom prst="rect">
            <a:avLst/>
          </a:prstGeom>
          <a:noFill/>
        </p:spPr>
        <p:txBody>
          <a:bodyPr wrap="square" rtlCol="0">
            <a:spAutoFit/>
          </a:bodyPr>
          <a:lstStyle/>
          <a:p>
            <a:r>
              <a:rPr lang="en-US" sz="2400" b="1" dirty="0">
                <a:solidFill>
                  <a:schemeClr val="tx2"/>
                </a:solidFill>
                <a:latin typeface="Avenir Heavy" panose="02000503020000020003" pitchFamily="2" charset="0"/>
              </a:rPr>
              <a:t>The “Big 5” Mass Extinctions</a:t>
            </a:r>
          </a:p>
          <a:p>
            <a:r>
              <a:rPr lang="en-US" sz="2400" dirty="0">
                <a:solidFill>
                  <a:schemeClr val="tx2"/>
                </a:solidFill>
                <a:latin typeface="Avenir Book" panose="02000503020000020003" pitchFamily="2" charset="0"/>
              </a:rPr>
              <a:t>End-Ordovician</a:t>
            </a:r>
          </a:p>
          <a:p>
            <a:r>
              <a:rPr lang="en-US" sz="2400" dirty="0">
                <a:solidFill>
                  <a:schemeClr val="tx2"/>
                </a:solidFill>
                <a:latin typeface="Avenir Book" panose="02000503020000020003" pitchFamily="2" charset="0"/>
              </a:rPr>
              <a:t>Late Devonian</a:t>
            </a:r>
          </a:p>
          <a:p>
            <a:r>
              <a:rPr lang="en-US" sz="2400" dirty="0" err="1">
                <a:solidFill>
                  <a:schemeClr val="tx2"/>
                </a:solidFill>
                <a:latin typeface="Avenir Book" panose="02000503020000020003" pitchFamily="2" charset="0"/>
              </a:rPr>
              <a:t>Permo</a:t>
            </a:r>
            <a:r>
              <a:rPr lang="en-US" sz="2400" dirty="0">
                <a:solidFill>
                  <a:schemeClr val="tx2"/>
                </a:solidFill>
                <a:latin typeface="Avenir Book" panose="02000503020000020003" pitchFamily="2" charset="0"/>
              </a:rPr>
              <a:t>-Triassic</a:t>
            </a:r>
          </a:p>
          <a:p>
            <a:r>
              <a:rPr lang="en-US" sz="2400" dirty="0">
                <a:solidFill>
                  <a:schemeClr val="tx2"/>
                </a:solidFill>
                <a:latin typeface="Avenir Book" panose="02000503020000020003" pitchFamily="2" charset="0"/>
              </a:rPr>
              <a:t>Late Triassic</a:t>
            </a:r>
          </a:p>
          <a:p>
            <a:r>
              <a:rPr lang="en-US" sz="2400" dirty="0">
                <a:solidFill>
                  <a:schemeClr val="tx2"/>
                </a:solidFill>
                <a:latin typeface="Avenir Book" panose="02000503020000020003" pitchFamily="2" charset="0"/>
              </a:rPr>
              <a:t>End-Cretaceous</a:t>
            </a:r>
          </a:p>
          <a:p>
            <a:endParaRPr lang="en-US" sz="2400" b="1" dirty="0">
              <a:solidFill>
                <a:schemeClr val="tx2"/>
              </a:solidFill>
              <a:latin typeface="Avenir Heavy" panose="02000503020000020003" pitchFamily="2" charset="0"/>
            </a:endParaRPr>
          </a:p>
          <a:p>
            <a:r>
              <a:rPr lang="en-US" sz="2400" b="1" dirty="0">
                <a:solidFill>
                  <a:schemeClr val="tx2"/>
                </a:solidFill>
                <a:latin typeface="Avenir Heavy" panose="02000503020000020003" pitchFamily="2" charset="0"/>
              </a:rPr>
              <a:t>Bonus! </a:t>
            </a:r>
          </a:p>
          <a:p>
            <a:r>
              <a:rPr lang="en-US" sz="2400" dirty="0">
                <a:solidFill>
                  <a:schemeClr val="tx2"/>
                </a:solidFill>
                <a:latin typeface="Avenir Book" panose="02000503020000020003" pitchFamily="2" charset="0"/>
              </a:rPr>
              <a:t>Today’s “Sixth Extinction”</a:t>
            </a:r>
          </a:p>
        </p:txBody>
      </p:sp>
      <p:cxnSp>
        <p:nvCxnSpPr>
          <p:cNvPr id="6" name="Straight Connector 5">
            <a:extLst>
              <a:ext uri="{FF2B5EF4-FFF2-40B4-BE49-F238E27FC236}">
                <a16:creationId xmlns:a16="http://schemas.microsoft.com/office/drawing/2014/main" id="{D23AD820-8514-BFD1-5BC9-558FF6115B95}"/>
              </a:ext>
            </a:extLst>
          </p:cNvPr>
          <p:cNvCxnSpPr/>
          <p:nvPr/>
        </p:nvCxnSpPr>
        <p:spPr>
          <a:xfrm>
            <a:off x="672662" y="4204138"/>
            <a:ext cx="8029904" cy="0"/>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2237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395DB-9208-828A-A866-43E171502EF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63F4345-6E62-B170-A9E4-653526E052FF}"/>
              </a:ext>
            </a:extLst>
          </p:cNvPr>
          <p:cNvSpPr txBox="1"/>
          <p:nvPr/>
        </p:nvSpPr>
        <p:spPr>
          <a:xfrm>
            <a:off x="10037380" y="6488668"/>
            <a:ext cx="2154620" cy="369332"/>
          </a:xfrm>
          <a:prstGeom prst="rect">
            <a:avLst/>
          </a:prstGeom>
          <a:noFill/>
        </p:spPr>
        <p:txBody>
          <a:bodyPr wrap="square" rtlCol="0">
            <a:spAutoFit/>
          </a:bodyPr>
          <a:lstStyle/>
          <a:p>
            <a:pPr algn="r"/>
            <a:r>
              <a:rPr lang="en-US" b="1" dirty="0">
                <a:solidFill>
                  <a:schemeClr val="tx2"/>
                </a:solidFill>
                <a:latin typeface="Avenir Book" panose="02000503020000020003" pitchFamily="2" charset="0"/>
              </a:rPr>
              <a:t>(Judd et al. 2024)</a:t>
            </a:r>
          </a:p>
        </p:txBody>
      </p:sp>
      <p:pic>
        <p:nvPicPr>
          <p:cNvPr id="2050" name="Picture 2">
            <a:extLst>
              <a:ext uri="{FF2B5EF4-FFF2-40B4-BE49-F238E27FC236}">
                <a16:creationId xmlns:a16="http://schemas.microsoft.com/office/drawing/2014/main" id="{1F49E100-2385-97AE-9EDB-2E2F7FDFE8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9579"/>
          <a:stretch/>
        </p:blipFill>
        <p:spPr bwMode="auto">
          <a:xfrm>
            <a:off x="236648" y="1797562"/>
            <a:ext cx="6794773" cy="30415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B02EDE5-F11A-4B63-783C-F422FF756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r="54218"/>
          <a:stretch/>
        </p:blipFill>
        <p:spPr bwMode="auto">
          <a:xfrm>
            <a:off x="7420209" y="1797562"/>
            <a:ext cx="4141170" cy="401521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E5E95586-6433-6FA0-D07B-8075EA076363}"/>
              </a:ext>
            </a:extLst>
          </p:cNvPr>
          <p:cNvSpPr>
            <a:spLocks noGrp="1"/>
          </p:cNvSpPr>
          <p:nvPr>
            <p:ph type="title"/>
          </p:nvPr>
        </p:nvSpPr>
        <p:spPr>
          <a:xfrm>
            <a:off x="599090" y="328886"/>
            <a:ext cx="10515600" cy="896984"/>
          </a:xfrm>
        </p:spPr>
        <p:txBody>
          <a:bodyPr>
            <a:normAutofit fontScale="90000"/>
          </a:bodyPr>
          <a:lstStyle/>
          <a:p>
            <a:r>
              <a:rPr lang="en-US" sz="4000" b="1" dirty="0">
                <a:solidFill>
                  <a:schemeClr val="tx2"/>
                </a:solidFill>
                <a:latin typeface="Avenir Heavy" panose="02000503020000020003" pitchFamily="2" charset="0"/>
              </a:rPr>
              <a:t>Global Climate &amp; Life on Earth:</a:t>
            </a:r>
            <a:br>
              <a:rPr lang="en-US" sz="4000" b="1" dirty="0">
                <a:solidFill>
                  <a:schemeClr val="tx2"/>
                </a:solidFill>
                <a:latin typeface="Avenir Heavy" panose="02000503020000020003" pitchFamily="2" charset="0"/>
              </a:rPr>
            </a:br>
            <a:r>
              <a:rPr lang="en-US" sz="4000" b="1" dirty="0">
                <a:solidFill>
                  <a:schemeClr val="tx2"/>
                </a:solidFill>
                <a:latin typeface="Avenir Heavy" panose="02000503020000020003" pitchFamily="2" charset="0"/>
              </a:rPr>
              <a:t>A deep time perspective</a:t>
            </a:r>
          </a:p>
        </p:txBody>
      </p:sp>
      <p:sp>
        <p:nvSpPr>
          <p:cNvPr id="8" name="TextBox 7">
            <a:extLst>
              <a:ext uri="{FF2B5EF4-FFF2-40B4-BE49-F238E27FC236}">
                <a16:creationId xmlns:a16="http://schemas.microsoft.com/office/drawing/2014/main" id="{D6F2617B-729C-97B5-E315-8B5F4899263B}"/>
              </a:ext>
            </a:extLst>
          </p:cNvPr>
          <p:cNvSpPr txBox="1"/>
          <p:nvPr/>
        </p:nvSpPr>
        <p:spPr>
          <a:xfrm>
            <a:off x="352050" y="5074113"/>
            <a:ext cx="6873765" cy="1323439"/>
          </a:xfrm>
          <a:prstGeom prst="rect">
            <a:avLst/>
          </a:prstGeom>
          <a:noFill/>
        </p:spPr>
        <p:txBody>
          <a:bodyPr wrap="square" rtlCol="0">
            <a:spAutoFit/>
          </a:bodyPr>
          <a:lstStyle/>
          <a:p>
            <a:r>
              <a:rPr lang="en-US" sz="1600" dirty="0">
                <a:solidFill>
                  <a:schemeClr val="tx2"/>
                </a:solidFill>
                <a:latin typeface="Avenir Book" panose="02000503020000020003" pitchFamily="2" charset="0"/>
              </a:rPr>
              <a:t>We know that global temperature and greenhouse gas (GHG) concentrations are directly related</a:t>
            </a:r>
          </a:p>
          <a:p>
            <a:endParaRPr lang="en-US" sz="1600" dirty="0">
              <a:solidFill>
                <a:schemeClr val="tx2"/>
              </a:solidFill>
              <a:latin typeface="Avenir Book" panose="02000503020000020003" pitchFamily="2" charset="0"/>
            </a:endParaRPr>
          </a:p>
          <a:p>
            <a:r>
              <a:rPr lang="en-US" sz="1600" dirty="0">
                <a:solidFill>
                  <a:schemeClr val="tx2"/>
                </a:solidFill>
                <a:latin typeface="Avenir Book" panose="02000503020000020003" pitchFamily="2" charset="0"/>
              </a:rPr>
              <a:t>Today, GHG are rising because of human activity; in the past GHG and global temperature shifted because of geological processes</a:t>
            </a:r>
          </a:p>
        </p:txBody>
      </p:sp>
    </p:spTree>
    <p:extLst>
      <p:ext uri="{BB962C8B-B14F-4D97-AF65-F5344CB8AC3E}">
        <p14:creationId xmlns:p14="http://schemas.microsoft.com/office/powerpoint/2010/main" val="160123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885AA-D796-C9F0-04BD-5A811BBA593B}"/>
            </a:ext>
          </a:extLst>
        </p:cNvPr>
        <p:cNvGrpSpPr/>
        <p:nvPr/>
      </p:nvGrpSpPr>
      <p:grpSpPr>
        <a:xfrm>
          <a:off x="0" y="0"/>
          <a:ext cx="0" cy="0"/>
          <a:chOff x="0" y="0"/>
          <a:chExt cx="0" cy="0"/>
        </a:xfrm>
      </p:grpSpPr>
      <p:pic>
        <p:nvPicPr>
          <p:cNvPr id="5" name="Picture 4" descr="A graph showing the number of co2&#10;&#10;AI-generated content may be incorrect.">
            <a:extLst>
              <a:ext uri="{FF2B5EF4-FFF2-40B4-BE49-F238E27FC236}">
                <a16:creationId xmlns:a16="http://schemas.microsoft.com/office/drawing/2014/main" id="{51814F9C-DB94-A6F3-6CE7-712E9ABC1383}"/>
              </a:ext>
            </a:extLst>
          </p:cNvPr>
          <p:cNvPicPr>
            <a:picLocks noChangeAspect="1"/>
          </p:cNvPicPr>
          <p:nvPr/>
        </p:nvPicPr>
        <p:blipFill>
          <a:blip r:embed="rId3"/>
          <a:stretch>
            <a:fillRect/>
          </a:stretch>
        </p:blipFill>
        <p:spPr>
          <a:xfrm>
            <a:off x="-1" y="335790"/>
            <a:ext cx="12201297" cy="6191133"/>
          </a:xfrm>
          <a:prstGeom prst="rect">
            <a:avLst/>
          </a:prstGeom>
        </p:spPr>
      </p:pic>
      <p:pic>
        <p:nvPicPr>
          <p:cNvPr id="3" name="Picture 2" descr="A graph showing the number of years&#10;&#10;AI-generated content may be incorrect.">
            <a:extLst>
              <a:ext uri="{FF2B5EF4-FFF2-40B4-BE49-F238E27FC236}">
                <a16:creationId xmlns:a16="http://schemas.microsoft.com/office/drawing/2014/main" id="{F4415585-7CCC-F625-A181-0E2C29CE2159}"/>
              </a:ext>
            </a:extLst>
          </p:cNvPr>
          <p:cNvPicPr>
            <a:picLocks noChangeAspect="1"/>
          </p:cNvPicPr>
          <p:nvPr/>
        </p:nvPicPr>
        <p:blipFill>
          <a:blip r:embed="rId4"/>
          <a:stretch>
            <a:fillRect/>
          </a:stretch>
        </p:blipFill>
        <p:spPr>
          <a:xfrm>
            <a:off x="-2" y="1083278"/>
            <a:ext cx="12205051" cy="5580281"/>
          </a:xfrm>
          <a:prstGeom prst="rect">
            <a:avLst/>
          </a:prstGeom>
        </p:spPr>
      </p:pic>
      <p:sp>
        <p:nvSpPr>
          <p:cNvPr id="2" name="TextBox 1">
            <a:extLst>
              <a:ext uri="{FF2B5EF4-FFF2-40B4-BE49-F238E27FC236}">
                <a16:creationId xmlns:a16="http://schemas.microsoft.com/office/drawing/2014/main" id="{06E79710-9B68-4723-6E4D-C18E55BEB7F4}"/>
              </a:ext>
            </a:extLst>
          </p:cNvPr>
          <p:cNvSpPr txBox="1"/>
          <p:nvPr/>
        </p:nvSpPr>
        <p:spPr>
          <a:xfrm>
            <a:off x="9553903" y="6488668"/>
            <a:ext cx="2638097" cy="369332"/>
          </a:xfrm>
          <a:prstGeom prst="rect">
            <a:avLst/>
          </a:prstGeom>
          <a:noFill/>
        </p:spPr>
        <p:txBody>
          <a:bodyPr wrap="square" rtlCol="0">
            <a:spAutoFit/>
          </a:bodyPr>
          <a:lstStyle/>
          <a:p>
            <a:pPr algn="r"/>
            <a:r>
              <a:rPr lang="en-US" b="1" dirty="0">
                <a:solidFill>
                  <a:schemeClr val="tx2"/>
                </a:solidFill>
                <a:latin typeface="Avenir Book" panose="02000503020000020003" pitchFamily="2" charset="0"/>
              </a:rPr>
              <a:t>(Keeling Curve, SIO)</a:t>
            </a:r>
          </a:p>
        </p:txBody>
      </p:sp>
      <p:sp>
        <p:nvSpPr>
          <p:cNvPr id="4" name="Rectangle 3">
            <a:extLst>
              <a:ext uri="{FF2B5EF4-FFF2-40B4-BE49-F238E27FC236}">
                <a16:creationId xmlns:a16="http://schemas.microsoft.com/office/drawing/2014/main" id="{9A61541C-81BE-494A-C4AC-2C07A682545F}"/>
              </a:ext>
            </a:extLst>
          </p:cNvPr>
          <p:cNvSpPr/>
          <p:nvPr/>
        </p:nvSpPr>
        <p:spPr>
          <a:xfrm>
            <a:off x="2133600" y="3870542"/>
            <a:ext cx="8681545" cy="1815555"/>
          </a:xfrm>
          <a:prstGeom prst="rect">
            <a:avLst/>
          </a:prstGeom>
          <a:solidFill>
            <a:schemeClr val="accent1">
              <a:alpha val="1653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24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F9A17-FAA3-BA75-8D2D-DB8F114BCD17}"/>
            </a:ext>
          </a:extLst>
        </p:cNvPr>
        <p:cNvGrpSpPr/>
        <p:nvPr/>
      </p:nvGrpSpPr>
      <p:grpSpPr>
        <a:xfrm>
          <a:off x="0" y="0"/>
          <a:ext cx="0" cy="0"/>
          <a:chOff x="0" y="0"/>
          <a:chExt cx="0" cy="0"/>
        </a:xfrm>
      </p:grpSpPr>
      <p:pic>
        <p:nvPicPr>
          <p:cNvPr id="5" name="Picture 4" descr="A graph showing the number of co2&#10;&#10;AI-generated content may be incorrect.">
            <a:extLst>
              <a:ext uri="{FF2B5EF4-FFF2-40B4-BE49-F238E27FC236}">
                <a16:creationId xmlns:a16="http://schemas.microsoft.com/office/drawing/2014/main" id="{C7BD9865-6CA8-A4B3-D875-E9CFA2718D24}"/>
              </a:ext>
            </a:extLst>
          </p:cNvPr>
          <p:cNvPicPr>
            <a:picLocks noChangeAspect="1"/>
          </p:cNvPicPr>
          <p:nvPr/>
        </p:nvPicPr>
        <p:blipFill>
          <a:blip r:embed="rId3"/>
          <a:stretch>
            <a:fillRect/>
          </a:stretch>
        </p:blipFill>
        <p:spPr>
          <a:xfrm>
            <a:off x="-1" y="335790"/>
            <a:ext cx="12201297" cy="6191133"/>
          </a:xfrm>
          <a:prstGeom prst="rect">
            <a:avLst/>
          </a:prstGeom>
        </p:spPr>
      </p:pic>
      <p:pic>
        <p:nvPicPr>
          <p:cNvPr id="3" name="Picture 2" descr="A graph showing the time of the year&#10;&#10;Description automatically generated">
            <a:extLst>
              <a:ext uri="{FF2B5EF4-FFF2-40B4-BE49-F238E27FC236}">
                <a16:creationId xmlns:a16="http://schemas.microsoft.com/office/drawing/2014/main" id="{331DF78B-E31E-9345-914F-72793014E2FA}"/>
              </a:ext>
            </a:extLst>
          </p:cNvPr>
          <p:cNvPicPr>
            <a:picLocks noChangeAspect="1"/>
          </p:cNvPicPr>
          <p:nvPr/>
        </p:nvPicPr>
        <p:blipFill>
          <a:blip r:embed="rId4"/>
          <a:stretch>
            <a:fillRect/>
          </a:stretch>
        </p:blipFill>
        <p:spPr>
          <a:xfrm>
            <a:off x="0" y="1106920"/>
            <a:ext cx="12201296" cy="5415290"/>
          </a:xfrm>
          <a:prstGeom prst="rect">
            <a:avLst/>
          </a:prstGeom>
        </p:spPr>
      </p:pic>
    </p:spTree>
    <p:extLst>
      <p:ext uri="{BB962C8B-B14F-4D97-AF65-F5344CB8AC3E}">
        <p14:creationId xmlns:p14="http://schemas.microsoft.com/office/powerpoint/2010/main" val="3982404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united states with different weather symbols&#10;&#10;Description automatically generated">
            <a:extLst>
              <a:ext uri="{FF2B5EF4-FFF2-40B4-BE49-F238E27FC236}">
                <a16:creationId xmlns:a16="http://schemas.microsoft.com/office/drawing/2014/main" id="{89BF97D8-9DCF-0345-359C-BB843202C1AF}"/>
              </a:ext>
            </a:extLst>
          </p:cNvPr>
          <p:cNvPicPr>
            <a:picLocks noChangeAspect="1"/>
          </p:cNvPicPr>
          <p:nvPr/>
        </p:nvPicPr>
        <p:blipFill>
          <a:blip r:embed="rId3"/>
          <a:stretch>
            <a:fillRect/>
          </a:stretch>
        </p:blipFill>
        <p:spPr>
          <a:xfrm>
            <a:off x="293076" y="0"/>
            <a:ext cx="11605848" cy="6858000"/>
          </a:xfrm>
          <a:prstGeom prst="rect">
            <a:avLst/>
          </a:prstGeom>
        </p:spPr>
      </p:pic>
    </p:spTree>
    <p:extLst>
      <p:ext uri="{BB962C8B-B14F-4D97-AF65-F5344CB8AC3E}">
        <p14:creationId xmlns:p14="http://schemas.microsoft.com/office/powerpoint/2010/main" val="4029384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united states&#10;&#10;AI-generated content may be incorrect.">
            <a:extLst>
              <a:ext uri="{FF2B5EF4-FFF2-40B4-BE49-F238E27FC236}">
                <a16:creationId xmlns:a16="http://schemas.microsoft.com/office/drawing/2014/main" id="{80B6EE41-3DDE-08EA-14FA-0F9DB0B2F151}"/>
              </a:ext>
            </a:extLst>
          </p:cNvPr>
          <p:cNvPicPr>
            <a:picLocks noChangeAspect="1"/>
          </p:cNvPicPr>
          <p:nvPr/>
        </p:nvPicPr>
        <p:blipFill>
          <a:blip r:embed="rId3"/>
          <a:stretch>
            <a:fillRect/>
          </a:stretch>
        </p:blipFill>
        <p:spPr>
          <a:xfrm>
            <a:off x="6096000" y="1554358"/>
            <a:ext cx="5923469" cy="4805172"/>
          </a:xfrm>
          <a:prstGeom prst="rect">
            <a:avLst/>
          </a:prstGeom>
        </p:spPr>
      </p:pic>
      <p:sp>
        <p:nvSpPr>
          <p:cNvPr id="6" name="Title 5">
            <a:extLst>
              <a:ext uri="{FF2B5EF4-FFF2-40B4-BE49-F238E27FC236}">
                <a16:creationId xmlns:a16="http://schemas.microsoft.com/office/drawing/2014/main" id="{A7ED7691-9FA1-952C-4F44-A11C3EB85E0F}"/>
              </a:ext>
            </a:extLst>
          </p:cNvPr>
          <p:cNvSpPr>
            <a:spLocks noGrp="1"/>
          </p:cNvSpPr>
          <p:nvPr>
            <p:ph type="title"/>
          </p:nvPr>
        </p:nvSpPr>
        <p:spPr>
          <a:xfrm>
            <a:off x="838200" y="199697"/>
            <a:ext cx="10515600" cy="1117038"/>
          </a:xfrm>
        </p:spPr>
        <p:txBody>
          <a:bodyPr>
            <a:noAutofit/>
          </a:bodyPr>
          <a:lstStyle/>
          <a:p>
            <a:r>
              <a:rPr lang="en-US" sz="2400" b="1" dirty="0">
                <a:solidFill>
                  <a:schemeClr val="tx2"/>
                </a:solidFill>
                <a:latin typeface="Avenir Heavy" panose="02000503020000020003" pitchFamily="2" charset="0"/>
              </a:rPr>
              <a:t>U.S. data centers consumed 183 TWh of electricity in 2024 (4% of the country’s total energy consumption); expected to grow to 426 TWh (+133%) by 2030 (Pew Research)</a:t>
            </a:r>
          </a:p>
        </p:txBody>
      </p:sp>
      <p:pic>
        <p:nvPicPr>
          <p:cNvPr id="2050" name="Picture 2" descr="Chart showing total data center electricity consumption from 2014 to 2023, with projections for 2024-28. Consumption by data centers represented about 2% of the nationwide total in 2018 and 4.4&amp; in 2022. Projections range from 6.7% to 12% of total electricity by 2028.">
            <a:extLst>
              <a:ext uri="{FF2B5EF4-FFF2-40B4-BE49-F238E27FC236}">
                <a16:creationId xmlns:a16="http://schemas.microsoft.com/office/drawing/2014/main" id="{D28CA963-82A2-18B8-D474-0103D3D6FE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77" y="1316735"/>
            <a:ext cx="5585777" cy="510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105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2231</TotalTime>
  <Words>659</Words>
  <Application>Microsoft Macintosh PowerPoint</Application>
  <PresentationFormat>Widescreen</PresentationFormat>
  <Paragraphs>103</Paragraphs>
  <Slides>18</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Aptos Display</vt:lpstr>
      <vt:lpstr>Arial</vt:lpstr>
      <vt:lpstr>Avenir</vt:lpstr>
      <vt:lpstr>Avenir Book</vt:lpstr>
      <vt:lpstr>Avenir Heavy</vt:lpstr>
      <vt:lpstr>Office Theme</vt:lpstr>
      <vt:lpstr>Townhall: Environmental Impacts of AI</vt:lpstr>
      <vt:lpstr>PowerPoint Presentation</vt:lpstr>
      <vt:lpstr>PowerPoint Presentation</vt:lpstr>
      <vt:lpstr>Global Climate &amp; Life on Earth: A Deep Time Perspective</vt:lpstr>
      <vt:lpstr>Global Climate &amp; Life on Earth: A deep time perspective</vt:lpstr>
      <vt:lpstr>PowerPoint Presentation</vt:lpstr>
      <vt:lpstr>PowerPoint Presentation</vt:lpstr>
      <vt:lpstr>PowerPoint Presentation</vt:lpstr>
      <vt:lpstr>U.S. data centers consumed 183 TWh of electricity in 2024 (4% of the country’s total energy consumption); expected to grow to 426 TWh (+133%) by 2030 (Pew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Robyn Dahl</dc:creator>
  <cp:lastModifiedBy>Robyn Dahl</cp:lastModifiedBy>
  <cp:revision>9</cp:revision>
  <dcterms:created xsi:type="dcterms:W3CDTF">2026-02-24T04:33:26Z</dcterms:created>
  <dcterms:modified xsi:type="dcterms:W3CDTF">2026-03-02T22:53:01Z</dcterms:modified>
</cp:coreProperties>
</file>